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8"/>
  </p:notesMasterIdLst>
  <p:sldIdLst>
    <p:sldId id="257" r:id="rId2"/>
    <p:sldId id="308" r:id="rId3"/>
    <p:sldId id="259" r:id="rId4"/>
    <p:sldId id="269" r:id="rId5"/>
    <p:sldId id="275" r:id="rId6"/>
    <p:sldId id="318" r:id="rId7"/>
    <p:sldId id="309" r:id="rId8"/>
    <p:sldId id="315" r:id="rId9"/>
    <p:sldId id="316" r:id="rId10"/>
    <p:sldId id="317" r:id="rId11"/>
    <p:sldId id="270" r:id="rId12"/>
    <p:sldId id="281" r:id="rId13"/>
    <p:sldId id="283" r:id="rId14"/>
    <p:sldId id="280" r:id="rId15"/>
    <p:sldId id="282" r:id="rId16"/>
    <p:sldId id="271" r:id="rId17"/>
    <p:sldId id="284" r:id="rId18"/>
    <p:sldId id="273" r:id="rId19"/>
    <p:sldId id="342" r:id="rId20"/>
    <p:sldId id="343" r:id="rId21"/>
    <p:sldId id="344" r:id="rId22"/>
    <p:sldId id="335" r:id="rId23"/>
    <p:sldId id="336" r:id="rId24"/>
    <p:sldId id="404" r:id="rId25"/>
    <p:sldId id="403" r:id="rId26"/>
    <p:sldId id="272" r:id="rId27"/>
    <p:sldId id="406" r:id="rId28"/>
    <p:sldId id="405" r:id="rId29"/>
    <p:sldId id="407" r:id="rId30"/>
    <p:sldId id="348" r:id="rId31"/>
    <p:sldId id="290" r:id="rId32"/>
    <p:sldId id="276" r:id="rId33"/>
    <p:sldId id="349" r:id="rId34"/>
    <p:sldId id="304" r:id="rId35"/>
    <p:sldId id="350" r:id="rId36"/>
    <p:sldId id="356" r:id="rId37"/>
    <p:sldId id="358" r:id="rId38"/>
    <p:sldId id="359" r:id="rId39"/>
    <p:sldId id="360" r:id="rId40"/>
    <p:sldId id="362" r:id="rId41"/>
    <p:sldId id="361" r:id="rId42"/>
    <p:sldId id="294" r:id="rId43"/>
    <p:sldId id="369" r:id="rId44"/>
    <p:sldId id="390" r:id="rId45"/>
    <p:sldId id="301" r:id="rId46"/>
    <p:sldId id="370" r:id="rId47"/>
    <p:sldId id="401" r:id="rId48"/>
    <p:sldId id="372" r:id="rId49"/>
    <p:sldId id="277" r:id="rId50"/>
    <p:sldId id="373" r:id="rId51"/>
    <p:sldId id="402" r:id="rId52"/>
    <p:sldId id="399" r:id="rId53"/>
    <p:sldId id="393" r:id="rId54"/>
    <p:sldId id="394" r:id="rId55"/>
    <p:sldId id="395" r:id="rId56"/>
    <p:sldId id="396" r:id="rId57"/>
    <p:sldId id="397" r:id="rId58"/>
    <p:sldId id="278" r:id="rId59"/>
    <p:sldId id="374" r:id="rId60"/>
    <p:sldId id="286" r:id="rId61"/>
    <p:sldId id="287" r:id="rId62"/>
    <p:sldId id="288" r:id="rId63"/>
    <p:sldId id="375" r:id="rId64"/>
    <p:sldId id="274" r:id="rId65"/>
    <p:sldId id="382" r:id="rId66"/>
    <p:sldId id="384" r:id="rId67"/>
  </p:sldIdLst>
  <p:sldSz cx="18288000" cy="10287000"/>
  <p:notesSz cx="6858000" cy="9144000"/>
  <p:embeddedFontLst>
    <p:embeddedFont>
      <p:font typeface="Arial Black" panose="020B0A04020102020204" pitchFamily="34" charset="0"/>
      <p:bold r:id="rId69"/>
    </p:embeddedFont>
    <p:embeddedFont>
      <p:font typeface="Be Vietnam Ultra-Bold" panose="02020500000000000000" charset="0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微軟正黑體" panose="020B0604030504040204" pitchFamily="34" charset="-120"/>
      <p:regular r:id="rId75"/>
      <p:bold r:id="rId76"/>
    </p:embeddedFont>
    <p:embeddedFont>
      <p:font typeface="漢儀新蒂手寫宋" panose="02000500000000000000" pitchFamily="2" charset="-120"/>
      <p:regular r:id="rId77"/>
    </p:embeddedFont>
    <p:embeddedFont>
      <p:font typeface="漢儀新蒂蠟筆體" panose="02000500000000000000" pitchFamily="2" charset="-120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16_廖芸珮" initials="1" lastIdx="1" clrIdx="0">
    <p:extLst>
      <p:ext uri="{19B8F6BF-5375-455C-9EA6-DF929625EA0E}">
        <p15:presenceInfo xmlns:p15="http://schemas.microsoft.com/office/powerpoint/2012/main" userId="11046016_廖芸珮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DEBC"/>
    <a:srgbClr val="E8E5DA"/>
    <a:srgbClr val="CCAC8E"/>
    <a:srgbClr val="A84B2D"/>
    <a:srgbClr val="C6BEAB"/>
    <a:srgbClr val="8B5A19"/>
    <a:srgbClr val="C7BCAA"/>
    <a:srgbClr val="ECD8C9"/>
    <a:srgbClr val="F48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3784" autoAdjust="0"/>
  </p:normalViewPr>
  <p:slideViewPr>
    <p:cSldViewPr>
      <p:cViewPr varScale="1">
        <p:scale>
          <a:sx n="38" d="100"/>
          <a:sy n="38" d="100"/>
        </p:scale>
        <p:origin x="64" y="168"/>
      </p:cViewPr>
      <p:guideLst>
        <p:guide orient="horz" pos="4344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68681880866586"/>
          <c:y val="6.2962962962962957E-2"/>
          <c:w val="0.77190689087592868"/>
          <c:h val="0.8719669485758724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rgbClr val="A84B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工作表1!$A$2:$A$21</c:f>
              <c:strCache>
                <c:ptCount val="20"/>
                <c:pt idx="0">
                  <c:v>孟買</c:v>
                </c:pt>
                <c:pt idx="1">
                  <c:v>北京</c:v>
                </c:pt>
                <c:pt idx="2">
                  <c:v>倫敦</c:v>
                </c:pt>
                <c:pt idx="3">
                  <c:v>上海</c:v>
                </c:pt>
                <c:pt idx="4">
                  <c:v>紐約</c:v>
                </c:pt>
                <c:pt idx="5">
                  <c:v>香港</c:v>
                </c:pt>
                <c:pt idx="6">
                  <c:v>米蘭</c:v>
                </c:pt>
                <c:pt idx="7">
                  <c:v>巴黎</c:v>
                </c:pt>
                <c:pt idx="8">
                  <c:v>東京都</c:v>
                </c:pt>
                <c:pt idx="9">
                  <c:v>溫哥華</c:v>
                </c:pt>
                <c:pt idx="10">
                  <c:v>雪梨</c:v>
                </c:pt>
                <c:pt idx="11">
                  <c:v>杜拜</c:v>
                </c:pt>
                <c:pt idx="12">
                  <c:v>斯德哥爾摩</c:v>
                </c:pt>
                <c:pt idx="13">
                  <c:v>奧克蘭</c:v>
                </c:pt>
                <c:pt idx="14">
                  <c:v>新加坡</c:v>
                </c:pt>
                <c:pt idx="15">
                  <c:v>特拉維夫</c:v>
                </c:pt>
                <c:pt idx="16">
                  <c:v>慕尼黑</c:v>
                </c:pt>
                <c:pt idx="17">
                  <c:v>阿姆斯特丹</c:v>
                </c:pt>
                <c:pt idx="18">
                  <c:v>臺北</c:v>
                </c:pt>
                <c:pt idx="19">
                  <c:v>日內瓦</c:v>
                </c:pt>
              </c:strCache>
            </c:str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190.24</c:v>
                </c:pt>
                <c:pt idx="1">
                  <c:v>45.07</c:v>
                </c:pt>
                <c:pt idx="2">
                  <c:v>37.39</c:v>
                </c:pt>
                <c:pt idx="3">
                  <c:v>37.369999999999997</c:v>
                </c:pt>
                <c:pt idx="4">
                  <c:v>31.15</c:v>
                </c:pt>
                <c:pt idx="5">
                  <c:v>30.46</c:v>
                </c:pt>
                <c:pt idx="6">
                  <c:v>29.99</c:v>
                </c:pt>
                <c:pt idx="7">
                  <c:v>27.61</c:v>
                </c:pt>
                <c:pt idx="8">
                  <c:v>26.97</c:v>
                </c:pt>
                <c:pt idx="9">
                  <c:v>24.6</c:v>
                </c:pt>
                <c:pt idx="10">
                  <c:v>20.91</c:v>
                </c:pt>
                <c:pt idx="11">
                  <c:v>20.25</c:v>
                </c:pt>
                <c:pt idx="12">
                  <c:v>19.55</c:v>
                </c:pt>
                <c:pt idx="13">
                  <c:v>19.079999999999998</c:v>
                </c:pt>
                <c:pt idx="14">
                  <c:v>18.329999999999998</c:v>
                </c:pt>
                <c:pt idx="15">
                  <c:v>16.88</c:v>
                </c:pt>
                <c:pt idx="16">
                  <c:v>15.45</c:v>
                </c:pt>
                <c:pt idx="17">
                  <c:v>15.03</c:v>
                </c:pt>
                <c:pt idx="18">
                  <c:v>12.87</c:v>
                </c:pt>
                <c:pt idx="19">
                  <c:v>12.36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6-4029-A919-CD88EB2D85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600043096"/>
        <c:axId val="600049984"/>
      </c:barChart>
      <c:catAx>
        <c:axId val="600043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600049984"/>
        <c:crosses val="autoZero"/>
        <c:auto val="1"/>
        <c:lblAlgn val="ctr"/>
        <c:lblOffset val="100"/>
        <c:noMultiLvlLbl val="0"/>
      </c:catAx>
      <c:valAx>
        <c:axId val="60004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0004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1383203718814989"/>
          <c:y val="0.25278536716978911"/>
          <c:w val="0.36703231332610375"/>
          <c:h val="0.60951420602024475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人數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5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4E-4374-BFC8-B1158650BAA0}"/>
              </c:ext>
            </c:extLst>
          </c:dPt>
          <c:dPt>
            <c:idx val="1"/>
            <c:bubble3D val="0"/>
            <c:spPr>
              <a:solidFill>
                <a:srgbClr val="A84B2D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4E-4374-BFC8-B1158650BAA0}"/>
              </c:ext>
            </c:extLst>
          </c:dPt>
          <c:dLbls>
            <c:dLbl>
              <c:idx val="0"/>
              <c:layout>
                <c:manualLayout>
                  <c:x val="0.1727813742593553"/>
                  <c:y val="-4.308107215069846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416AF34B-F223-4FFE-9F40-5AE89788057C}" type="CATEGORYNAME">
                      <a:rPr lang="zh-TW" altLang="en-US" sz="600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r>
                      <a:rPr lang="zh-TW" altLang="en-US" sz="6000" baseline="0" dirty="0">
                        <a:solidFill>
                          <a:srgbClr val="A84B2D"/>
                        </a:solidFill>
                      </a:rPr>
                      <a:t> </a:t>
                    </a:r>
                  </a:p>
                  <a:p>
                    <a:pPr>
                      <a:defRPr sz="60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fld id="{6F019DF6-CDAC-456A-9DE9-D2635DFFA2E2}" type="VALUE">
                      <a:rPr lang="en-US" altLang="zh-TW" sz="6600" baseline="0" smtClean="0">
                        <a:solidFill>
                          <a:srgbClr val="A84B2D"/>
                        </a:solidFill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zh-TW" altLang="en-US" sz="7200" baseline="0" dirty="0">
                        <a:solidFill>
                          <a:srgbClr val="A84B2D"/>
                        </a:solidFill>
                      </a:rPr>
                      <a:t>人</a:t>
                    </a:r>
                    <a:r>
                      <a:rPr lang="en-US" altLang="zh-TW" sz="7200" baseline="0" dirty="0">
                        <a:solidFill>
                          <a:srgbClr val="A84B2D"/>
                        </a:solidFill>
                      </a:rPr>
                      <a:t>, </a:t>
                    </a:r>
                    <a:fld id="{85798796-308B-466E-98ED-A192DE3E2E51}" type="PERCENTAGE">
                      <a:rPr lang="en-US" altLang="zh-TW" sz="6000" baseline="0">
                        <a:solidFill>
                          <a:srgbClr val="A84B2D"/>
                        </a:solidFill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>
                      <a:solidFill>
                        <a:srgbClr val="A84B2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000369340060038"/>
                      <c:h val="0.4629781395449594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84E-4374-BFC8-B1158650BAA0}"/>
                </c:ext>
              </c:extLst>
            </c:dLbl>
            <c:dLbl>
              <c:idx val="1"/>
              <c:layout>
                <c:manualLayout>
                  <c:x val="-3.3971960628612269E-2"/>
                  <c:y val="2.678219771563607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3A07EBAC-EC5C-48EC-8333-E44AB1234BE4}" type="CATEGORYNAME">
                      <a:rPr lang="zh-TW" altLang="en-US" sz="600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endParaRPr lang="zh-TW" altLang="en-US" sz="6000" baseline="0" dirty="0">
                      <a:solidFill>
                        <a:srgbClr val="A84B2D"/>
                      </a:solidFill>
                    </a:endParaRPr>
                  </a:p>
                  <a:p>
                    <a:pPr>
                      <a:defRPr sz="60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r>
                      <a:rPr lang="zh-TW" altLang="en-US" sz="6000" baseline="0" dirty="0">
                        <a:solidFill>
                          <a:srgbClr val="A84B2D"/>
                        </a:solidFill>
                      </a:rPr>
                      <a:t> </a:t>
                    </a:r>
                    <a:fld id="{D9950446-AC75-40D6-A9CB-59D27E936F85}" type="VALUE">
                      <a:rPr lang="en-US" altLang="zh-TW" sz="6600" baseline="0" smtClean="0">
                        <a:solidFill>
                          <a:srgbClr val="A84B2D"/>
                        </a:solidFill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zh-TW" altLang="en-US" sz="7200" baseline="0" dirty="0">
                        <a:solidFill>
                          <a:srgbClr val="A84B2D"/>
                        </a:solidFill>
                      </a:rPr>
                      <a:t>人</a:t>
                    </a:r>
                    <a:r>
                      <a:rPr lang="en-US" altLang="zh-TW" sz="7200" baseline="0" dirty="0">
                        <a:solidFill>
                          <a:srgbClr val="A84B2D"/>
                        </a:solidFill>
                      </a:rPr>
                      <a:t>, </a:t>
                    </a:r>
                    <a:fld id="{FF66E44D-8C0B-4182-990B-2EDF8A0889DE}" type="PERCENTAGE">
                      <a:rPr lang="en-US" altLang="zh-TW" sz="6000" baseline="0">
                        <a:solidFill>
                          <a:srgbClr val="A84B2D"/>
                        </a:solidFill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>
                      <a:solidFill>
                        <a:srgbClr val="A84B2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141063415460164"/>
                      <c:h val="0.372027063461012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84E-4374-BFC8-B1158650BA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租房人數</c:v>
                </c:pt>
                <c:pt idx="1">
                  <c:v>沒租房人數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62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F-40E3-BDF4-363BA148D8E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555220883534136"/>
          <c:y val="0.26315913316957829"/>
          <c:w val="0.41214859437751006"/>
          <c:h val="0.59839650145772594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各平台缺點</c:v>
                </c:pt>
              </c:strCache>
            </c:strRef>
          </c:tx>
          <c:dPt>
            <c:idx val="0"/>
            <c:bubble3D val="0"/>
            <c:spPr>
              <a:solidFill>
                <a:srgbClr val="F48F1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54-40BE-B94C-98B3A54E8500}"/>
              </c:ext>
            </c:extLst>
          </c:dPt>
          <c:dPt>
            <c:idx val="1"/>
            <c:bubble3D val="0"/>
            <c:spPr>
              <a:solidFill>
                <a:srgbClr val="F4A3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54-40BE-B94C-98B3A54E8500}"/>
              </c:ext>
            </c:extLst>
          </c:dPt>
          <c:dPt>
            <c:idx val="2"/>
            <c:bubble3D val="0"/>
            <c:spPr>
              <a:solidFill>
                <a:srgbClr val="FAC79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54-40BE-B94C-98B3A54E8500}"/>
              </c:ext>
            </c:extLst>
          </c:dPt>
          <c:dPt>
            <c:idx val="3"/>
            <c:bubble3D val="0"/>
            <c:spPr>
              <a:solidFill>
                <a:srgbClr val="FBDE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54-40BE-B94C-98B3A54E8500}"/>
              </c:ext>
            </c:extLst>
          </c:dPt>
          <c:dLbls>
            <c:dLbl>
              <c:idx val="0"/>
              <c:layout>
                <c:manualLayout>
                  <c:x val="0.18324550169180645"/>
                  <c:y val="-0.15226854296274192"/>
                </c:manualLayout>
              </c:layout>
              <c:tx>
                <c:rich>
                  <a:bodyPr/>
                  <a:lstStyle/>
                  <a:p>
                    <a:fld id="{371045B4-149F-43BD-A15E-40403D158E7A}" type="CATEGORYNAME">
                      <a:rPr lang="zh-TW" altLang="en-US" sz="4800" smtClean="0"/>
                      <a:pPr/>
                      <a:t>[類別名稱]</a:t>
                    </a:fld>
                    <a:r>
                      <a:rPr lang="zh-TW" altLang="en-US" sz="4800" baseline="0" dirty="0"/>
                      <a:t> </a:t>
                    </a:r>
                  </a:p>
                  <a:p>
                    <a:fld id="{3C295577-0DE4-4ED7-B7F8-BC4786F484E6}" type="VALUE">
                      <a:rPr lang="en-US" altLang="zh-TW" sz="6000" baseline="0" smtClean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/>
                      <a:t>[值]</a:t>
                    </a:fld>
                    <a:r>
                      <a:rPr lang="en-US" altLang="zh-TW" sz="6000" baseline="0" dirty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t>, </a:t>
                    </a:r>
                    <a:fld id="{774F630C-BE41-4B08-93AE-70EC08AAD045}" type="PERCENTAG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/>
                      <a:t>[百分比]</a:t>
                    </a:fld>
                    <a:endParaRPr lang="en-US" altLang="zh-TW" sz="6000" baseline="0" dirty="0">
                      <a:latin typeface="漢儀新蒂手寫宋" panose="02000500000000000000" pitchFamily="2" charset="-120"/>
                      <a:ea typeface="漢儀新蒂手寫宋" panose="02000500000000000000" pitchFamily="2" charset="-120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54-40BE-B94C-98B3A54E8500}"/>
                </c:ext>
              </c:extLst>
            </c:dLbl>
            <c:dLbl>
              <c:idx val="1"/>
              <c:layout>
                <c:manualLayout>
                  <c:x val="0.28881779084843306"/>
                  <c:y val="5.0409999770436885E-2"/>
                </c:manualLayout>
              </c:layout>
              <c:tx>
                <c:rich>
                  <a:bodyPr/>
                  <a:lstStyle/>
                  <a:p>
                    <a:fld id="{6D448821-9B0E-4FAE-8100-539A8BB26356}" type="CATEGORYNAME">
                      <a:rPr lang="zh-TW" altLang="en-US" smtClean="0"/>
                      <a:pPr/>
                      <a:t>[類別名稱]</a:t>
                    </a:fld>
                    <a:endParaRPr lang="zh-TW" altLang="en-US" baseline="0" dirty="0"/>
                  </a:p>
                  <a:p>
                    <a:r>
                      <a:rPr lang="zh-TW" altLang="en-US" baseline="0" dirty="0"/>
                      <a:t> </a:t>
                    </a:r>
                    <a:fld id="{FC666FB5-342B-4F78-8765-77856DBBE315}" type="VALU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/>
                      <a:t>[值]</a:t>
                    </a:fld>
                    <a:r>
                      <a:rPr lang="en-US" altLang="zh-TW" sz="6000" baseline="0" dirty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t>, </a:t>
                    </a:r>
                    <a:fld id="{27069BC1-46B1-499D-8847-0802C1D50F1C}" type="PERCENTAG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/>
                      <a:t>[百分比]</a:t>
                    </a:fld>
                    <a:endParaRPr lang="en-US" altLang="zh-TW" sz="6000" baseline="0" dirty="0">
                      <a:latin typeface="漢儀新蒂手寫宋" panose="02000500000000000000" pitchFamily="2" charset="-120"/>
                      <a:ea typeface="漢儀新蒂手寫宋" panose="02000500000000000000" pitchFamily="2" charset="-120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61750940770954"/>
                      <c:h val="0.4004155092858291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A54-40BE-B94C-98B3A54E8500}"/>
                </c:ext>
              </c:extLst>
            </c:dLbl>
            <c:dLbl>
              <c:idx val="2"/>
              <c:layout>
                <c:manualLayout>
                  <c:x val="-0.21813502039654681"/>
                  <c:y val="0.295431004797869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C645FDEA-A37F-47F7-AB30-EC49F40B70EE}" type="CATEGORYNAME">
                      <a:rPr lang="zh-TW" altLang="en-US" sz="480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r>
                      <a:rPr lang="zh-TW" altLang="en-US" sz="4800" baseline="0" dirty="0"/>
                      <a:t> </a:t>
                    </a:r>
                  </a:p>
                  <a:p>
                    <a:pPr>
                      <a:defRPr sz="48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fld id="{AA8CFC0A-9504-4716-B512-B7FB74F62285}" type="VALUE">
                      <a:rPr lang="en-US" altLang="zh-TW" sz="6000" baseline="0" smtClean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en-US" altLang="zh-TW" sz="6000" baseline="0" dirty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t>, </a:t>
                    </a:r>
                    <a:fld id="{2BB15571-C072-46A6-820A-EE52EFF879FE}" type="PERCENTAG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6000" baseline="0" dirty="0">
                      <a:latin typeface="漢儀新蒂手寫宋" panose="02000500000000000000" pitchFamily="2" charset="-120"/>
                      <a:ea typeface="漢儀新蒂手寫宋" panose="02000500000000000000" pitchFamily="2" charset="-12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729050058501722"/>
                      <c:h val="0.282728128371708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A54-40BE-B94C-98B3A54E8500}"/>
                </c:ext>
              </c:extLst>
            </c:dLbl>
            <c:dLbl>
              <c:idx val="3"/>
              <c:layout>
                <c:manualLayout>
                  <c:x val="-0.26606429655630398"/>
                  <c:y val="-8.01749271137026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C24DBD3B-B3F6-47FA-B70C-22C763E1C66F}" type="CATEGORYNAME">
                      <a:rPr lang="zh-TW" altLang="en-US" sz="480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endParaRPr lang="zh-TW" altLang="en-US" sz="4800" baseline="0" dirty="0"/>
                  </a:p>
                  <a:p>
                    <a:pPr>
                      <a:defRPr sz="48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r>
                      <a:rPr lang="zh-TW" altLang="en-US" sz="4800" baseline="0" dirty="0"/>
                      <a:t> </a:t>
                    </a:r>
                    <a:fld id="{C6837B76-0CE2-4F6B-BB3F-488A084CFF55}" type="VALU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en-US" altLang="zh-TW" sz="6000" baseline="0" dirty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t>, </a:t>
                    </a:r>
                    <a:fld id="{B9A8CA7D-7EA0-4376-85BC-D01009AA2B6C}" type="PERCENTAG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6000" baseline="0" dirty="0">
                      <a:latin typeface="漢儀新蒂手寫宋" panose="02000500000000000000" pitchFamily="2" charset="-120"/>
                      <a:ea typeface="漢儀新蒂手寫宋" panose="02000500000000000000" pitchFamily="2" charset="-12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53212851405621"/>
                      <c:h val="0.280160349854227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A54-40BE-B94C-98B3A54E85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rgbClr val="A84B2D"/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12700" cap="flat" cmpd="sng" algn="ctr">
                  <a:solidFill>
                    <a:schemeClr val="bg1">
                      <a:lumMod val="50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重複刊登</c:v>
                </c:pt>
                <c:pt idx="1">
                  <c:v>無過濾房源</c:v>
                </c:pt>
                <c:pt idx="2">
                  <c:v>篩選功能不完善</c:v>
                </c:pt>
                <c:pt idx="3">
                  <c:v>房仲騷擾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26</c:v>
                </c:pt>
                <c:pt idx="1">
                  <c:v>32</c:v>
                </c:pt>
                <c:pt idx="2">
                  <c:v>26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54-40BE-B94C-98B3A54E85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iOS系統</c:v>
                </c:pt>
              </c:strCache>
            </c:strRef>
          </c:tx>
          <c:spPr>
            <a:ln w="31750" cap="sq">
              <a:solidFill>
                <a:srgbClr val="A84B2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2"/>
              <c:layout>
                <c:manualLayout>
                  <c:x val="-1.3976624015748031E-2"/>
                  <c:y val="8.0164062499999883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Arial" panose="020B0604020202020204" pitchFamily="34" charset="0"/>
                    </a:defRPr>
                  </a:pPr>
                  <a:endParaRPr lang="zh-TW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6494832677165355E-2"/>
                      <c:h val="5.87656249999999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564-4CA3-AEC9-B4C933F1CD2D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Arial" panose="020B0604020202020204" pitchFamily="34" charset="0"/>
                  </a:defRPr>
                </a:pPr>
                <a:endParaRPr lang="zh-TW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工作表1!$A$2:$A$17</c:f>
              <c:strCache>
                <c:ptCount val="16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2020年</c:v>
                </c:pt>
                <c:pt idx="12">
                  <c:v>2021年</c:v>
                </c:pt>
                <c:pt idx="13">
                  <c:v>2022年</c:v>
                </c:pt>
                <c:pt idx="14">
                  <c:v>2023年</c:v>
                </c:pt>
                <c:pt idx="15">
                  <c:v>2024年</c:v>
                </c:pt>
              </c:strCache>
            </c:strRef>
          </c:cat>
          <c:val>
            <c:numRef>
              <c:f>工作表1!$B$2:$B$17</c:f>
              <c:numCache>
                <c:formatCode>0.00%</c:formatCode>
                <c:ptCount val="16"/>
                <c:pt idx="0">
                  <c:v>0.34010000000000001</c:v>
                </c:pt>
                <c:pt idx="1">
                  <c:v>0.25480000000000003</c:v>
                </c:pt>
                <c:pt idx="2">
                  <c:v>0.22289999999999999</c:v>
                </c:pt>
                <c:pt idx="3">
                  <c:v>0.2404</c:v>
                </c:pt>
                <c:pt idx="4">
                  <c:v>0.24030000000000001</c:v>
                </c:pt>
                <c:pt idx="5">
                  <c:v>0.23949999999999999</c:v>
                </c:pt>
                <c:pt idx="6">
                  <c:v>0.20200000000000001</c:v>
                </c:pt>
                <c:pt idx="7">
                  <c:v>0.19289999999999999</c:v>
                </c:pt>
                <c:pt idx="8">
                  <c:v>0.19650000000000001</c:v>
                </c:pt>
                <c:pt idx="9">
                  <c:v>0.20469999999999999</c:v>
                </c:pt>
                <c:pt idx="10">
                  <c:v>0.2271</c:v>
                </c:pt>
                <c:pt idx="11">
                  <c:v>0.26279999999999998</c:v>
                </c:pt>
                <c:pt idx="12">
                  <c:v>0.27339999999999998</c:v>
                </c:pt>
                <c:pt idx="13">
                  <c:v>0.27850000000000003</c:v>
                </c:pt>
                <c:pt idx="14">
                  <c:v>0.29020000000000001</c:v>
                </c:pt>
                <c:pt idx="15">
                  <c:v>0.2858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64-4CA3-AEC9-B4C933F1CD2D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Android系統</c:v>
                </c:pt>
              </c:strCache>
            </c:strRef>
          </c:tx>
          <c:spPr>
            <a:ln w="31750" cap="sq">
              <a:solidFill>
                <a:schemeClr val="accent6">
                  <a:lumMod val="75000"/>
                </a:schemeClr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A84B2D"/>
              </a:solidFill>
              <a:ln w="9525">
                <a:noFill/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Arial" panose="020B0604020202020204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工作表1!$A$2:$A$17</c:f>
              <c:strCache>
                <c:ptCount val="16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2020年</c:v>
                </c:pt>
                <c:pt idx="12">
                  <c:v>2021年</c:v>
                </c:pt>
                <c:pt idx="13">
                  <c:v>2022年</c:v>
                </c:pt>
                <c:pt idx="14">
                  <c:v>2023年</c:v>
                </c:pt>
                <c:pt idx="15">
                  <c:v>2024年</c:v>
                </c:pt>
              </c:strCache>
            </c:strRef>
          </c:cat>
          <c:val>
            <c:numRef>
              <c:f>工作表1!$C$2:$C$17</c:f>
              <c:numCache>
                <c:formatCode>0.00%</c:formatCode>
                <c:ptCount val="16"/>
                <c:pt idx="0">
                  <c:v>2.41E-2</c:v>
                </c:pt>
                <c:pt idx="1">
                  <c:v>8.8200000000000001E-2</c:v>
                </c:pt>
                <c:pt idx="2" formatCode="0%">
                  <c:v>0.19</c:v>
                </c:pt>
                <c:pt idx="3">
                  <c:v>0.27410000000000001</c:v>
                </c:pt>
                <c:pt idx="4">
                  <c:v>0.3921</c:v>
                </c:pt>
                <c:pt idx="5">
                  <c:v>0.53649999999999998</c:v>
                </c:pt>
                <c:pt idx="6">
                  <c:v>0.64200000000000002</c:v>
                </c:pt>
                <c:pt idx="7">
                  <c:v>0.69110000000000005</c:v>
                </c:pt>
                <c:pt idx="8">
                  <c:v>0.72629999999999995</c:v>
                </c:pt>
                <c:pt idx="9">
                  <c:v>0.75449999999999995</c:v>
                </c:pt>
                <c:pt idx="10">
                  <c:v>0.75470000000000004</c:v>
                </c:pt>
                <c:pt idx="11">
                  <c:v>0.73060000000000003</c:v>
                </c:pt>
                <c:pt idx="12">
                  <c:v>0.71889999999999998</c:v>
                </c:pt>
                <c:pt idx="13">
                  <c:v>0.7147</c:v>
                </c:pt>
                <c:pt idx="14">
                  <c:v>0.7026</c:v>
                </c:pt>
                <c:pt idx="15">
                  <c:v>0.70689999999999997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64-4CA3-AEC9-B4C933F1CD2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86647536"/>
        <c:axId val="586644256"/>
      </c:lineChart>
      <c:catAx>
        <c:axId val="58664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586644256"/>
        <c:crosses val="autoZero"/>
        <c:auto val="1"/>
        <c:lblAlgn val="ctr"/>
        <c:lblOffset val="100"/>
        <c:noMultiLvlLbl val="0"/>
      </c:catAx>
      <c:valAx>
        <c:axId val="58664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58664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漢儀新蒂蠟筆體" panose="02000500000000000000" pitchFamily="2" charset="-120"/>
              <a:ea typeface="漢儀新蒂蠟筆體" panose="02000500000000000000" pitchFamily="2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1F30E-83F0-4AEF-8D39-7AB008FCF7AF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106FF-033C-436E-84F4-1147C3F51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39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19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3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ts val="3700"/>
              </a:lnSpc>
            </a:pPr>
            <a:endParaRPr lang="en-US" altLang="zh-TW" sz="3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ts val="3700"/>
              </a:lnSpc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提供個性化推薦。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整合性強，不用在多家銀行</a:t>
            </a:r>
            <a:r>
              <a:rPr lang="en-US" altLang="zh-TW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App</a:t>
            </a: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中來回切換。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納入短期活動的加碼回饋。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明確顯示回饋金額。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85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238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6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41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2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23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00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106FF-033C-436E-84F4-1147C3F519EC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45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B979-C000-4668-8AE9-D12BCB9CB006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E44-8D8D-4472-912B-D59ECDFC175E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090B-4EC6-4064-8D34-82E2C46892A0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BBA0-D830-41D0-AC0C-416521791EAE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CCDB-0603-4131-8D98-467EA69F3F93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AF92-D82F-4557-9922-37E60A8DCEC8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310E-2F81-4280-83E0-40BF18090A6E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34A9-3E71-4483-8A5D-1DA770209190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6DD1-72D3-441A-A5AC-C90AF114B6FF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8496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3C55-4FC0-4A2C-B842-6B909A61E2F5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9DD60-5F7C-4422-9C0D-5316E7869C43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3E0B8-CCDB-478A-99FA-63F04BADFDD7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972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" Type="http://schemas.openxmlformats.org/officeDocument/2006/relationships/image" Target="../media/image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2.png"/><Relationship Id="rId4" Type="http://schemas.openxmlformats.org/officeDocument/2006/relationships/image" Target="../media/image60.png"/><Relationship Id="rId9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5.png"/><Relationship Id="rId4" Type="http://schemas.openxmlformats.org/officeDocument/2006/relationships/image" Target="../media/image5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2.png"/><Relationship Id="rId4" Type="http://schemas.openxmlformats.org/officeDocument/2006/relationships/image" Target="../media/image63.svg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8.png"/><Relationship Id="rId4" Type="http://schemas.openxmlformats.org/officeDocument/2006/relationships/image" Target="../media/image5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2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2.png"/><Relationship Id="rId4" Type="http://schemas.openxmlformats.org/officeDocument/2006/relationships/image" Target="../media/image63.sv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8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18.png"/><Relationship Id="rId12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2.png"/><Relationship Id="rId5" Type="http://schemas.openxmlformats.org/officeDocument/2006/relationships/image" Target="../media/image88.png"/><Relationship Id="rId10" Type="http://schemas.openxmlformats.org/officeDocument/2006/relationships/image" Target="../media/image91.png"/><Relationship Id="rId4" Type="http://schemas.openxmlformats.org/officeDocument/2006/relationships/image" Target="../media/image87.svg"/><Relationship Id="rId9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2.png"/><Relationship Id="rId9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86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7.png"/><Relationship Id="rId4" Type="http://schemas.openxmlformats.org/officeDocument/2006/relationships/image" Target="../media/image87.svg"/><Relationship Id="rId9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86.png"/><Relationship Id="rId7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7.svg"/><Relationship Id="rId9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6.png"/><Relationship Id="rId7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8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5.png"/><Relationship Id="rId4" Type="http://schemas.openxmlformats.org/officeDocument/2006/relationships/image" Target="../media/image87.sv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7581803-6B4F-4FC8-AB86-1FF062B9440E}"/>
              </a:ext>
            </a:extLst>
          </p:cNvPr>
          <p:cNvGrpSpPr/>
          <p:nvPr/>
        </p:nvGrpSpPr>
        <p:grpSpPr>
          <a:xfrm>
            <a:off x="10616367" y="1473176"/>
            <a:ext cx="5461786" cy="7294015"/>
            <a:chOff x="9556356" y="0"/>
            <a:chExt cx="7702944" cy="10287000"/>
          </a:xfrm>
        </p:grpSpPr>
        <p:grpSp>
          <p:nvGrpSpPr>
            <p:cNvPr id="4" name="Group 4"/>
            <p:cNvGrpSpPr/>
            <p:nvPr/>
          </p:nvGrpSpPr>
          <p:grpSpPr>
            <a:xfrm>
              <a:off x="9556356" y="0"/>
              <a:ext cx="7702944" cy="10287000"/>
              <a:chOff x="0" y="0"/>
              <a:chExt cx="2028759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0498893" y="974271"/>
              <a:ext cx="5836920" cy="8338457"/>
              <a:chOff x="0" y="0"/>
              <a:chExt cx="4445000" cy="6350000"/>
            </a:xfrm>
            <a:solidFill>
              <a:schemeClr val="bg1"/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560625" y="1370604"/>
            <a:ext cx="7824206" cy="1419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zh-TW" altLang="en-US" sz="12000" spc="-299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租中自有黃金屋</a:t>
            </a:r>
            <a:endParaRPr lang="en-US" sz="12000" spc="-299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019" y="4455746"/>
            <a:ext cx="5410199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指導老師：蒯思齊 老師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組長：</a:t>
            </a:r>
            <a:r>
              <a:rPr lang="en-US" altLang="zh-TW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11046008</a:t>
            </a:r>
            <a:r>
              <a:rPr lang="en-US" altLang="zh-TW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郭育廷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組員：</a:t>
            </a:r>
            <a:r>
              <a:rPr lang="en-US" altLang="zh-TW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11046016</a:t>
            </a:r>
            <a:r>
              <a:rPr lang="en-US" altLang="zh-TW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廖芸珮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11046028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蘇櫟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11046030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黃薪橙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11046034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陳玉函</a:t>
            </a:r>
            <a:endParaRPr lang="en-US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16058" y="3379841"/>
            <a:ext cx="5522940" cy="54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zh-TW" altLang="en-US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四技　第</a:t>
            </a:r>
            <a:r>
              <a:rPr lang="en-US" altLang="zh-TW" sz="72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113402</a:t>
            </a:r>
            <a:r>
              <a:rPr lang="zh-TW" altLang="en-US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</a:t>
            </a:r>
            <a:endParaRPr lang="en-US" sz="72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9556356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11099642" y="2687021"/>
            <a:ext cx="4495236" cy="437997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EF3DD72-A51E-4AB9-AFB1-D92A66471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03" r="12300"/>
          <a:stretch/>
        </p:blipFill>
        <p:spPr>
          <a:xfrm rot="16200000">
            <a:off x="7185662" y="624943"/>
            <a:ext cx="6167988" cy="1096352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AA169DD-1760-4C3D-BFE6-4F59E8397311}"/>
              </a:ext>
            </a:extLst>
          </p:cNvPr>
          <p:cNvGrpSpPr/>
          <p:nvPr/>
        </p:nvGrpSpPr>
        <p:grpSpPr>
          <a:xfrm rot="3284807">
            <a:off x="9789599" y="4546712"/>
            <a:ext cx="960118" cy="8686078"/>
            <a:chOff x="8663940" y="2819761"/>
            <a:chExt cx="960118" cy="8686078"/>
          </a:xfrm>
        </p:grpSpPr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8C7C9371-E96A-43ED-A35F-8577B1621B5E}"/>
                </a:ext>
              </a:extLst>
            </p:cNvPr>
            <p:cNvSpPr/>
            <p:nvPr/>
          </p:nvSpPr>
          <p:spPr>
            <a:xfrm>
              <a:off x="8663940" y="2819761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9A34CE35-0B7B-4EBC-933E-C42D8E2A7FB5}"/>
                </a:ext>
              </a:extLst>
            </p:cNvPr>
            <p:cNvSpPr/>
            <p:nvPr/>
          </p:nvSpPr>
          <p:spPr>
            <a:xfrm rot="10800000">
              <a:off x="8663940" y="6553562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6934037-9A11-43C7-B48F-9CC6267E6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2" t="69298" r="23197" b="24932"/>
          <a:stretch/>
        </p:blipFill>
        <p:spPr>
          <a:xfrm>
            <a:off x="8669458" y="2324100"/>
            <a:ext cx="1981200" cy="171835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F6BD71C-B1A4-4F2A-A549-550376C8E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0" t="87976" r="22930" b="6254"/>
          <a:stretch/>
        </p:blipFill>
        <p:spPr>
          <a:xfrm>
            <a:off x="9660058" y="2324100"/>
            <a:ext cx="1981200" cy="1718352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E564C8E-75DD-4CB6-9203-566058F8A379}"/>
              </a:ext>
            </a:extLst>
          </p:cNvPr>
          <p:cNvGrpSpPr/>
          <p:nvPr/>
        </p:nvGrpSpPr>
        <p:grpSpPr>
          <a:xfrm>
            <a:off x="5105400" y="1104900"/>
            <a:ext cx="10328515" cy="1219200"/>
            <a:chOff x="7239000" y="1028700"/>
            <a:chExt cx="7496172" cy="1219200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A378CEA7-876B-40BE-BE86-D3902ABB74D1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35AD87-2B44-449A-A1D9-94E980A452FB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：是否有意願使用新的租屋平台</a:t>
              </a:r>
            </a:p>
          </p:txBody>
        </p:sp>
      </p:grpSp>
      <p:sp>
        <p:nvSpPr>
          <p:cNvPr id="16" name="Freeform 8">
            <a:extLst>
              <a:ext uri="{FF2B5EF4-FFF2-40B4-BE49-F238E27FC236}">
                <a16:creationId xmlns:a16="http://schemas.microsoft.com/office/drawing/2014/main" id="{14926FEA-DC67-4C27-B12D-3B40DA6BF403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D8A43B-2BD2-416E-8B64-4F21BBE69CA9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69FEA1-D41B-43C5-B166-FA2DB2463055}"/>
              </a:ext>
            </a:extLst>
          </p:cNvPr>
          <p:cNvSpPr/>
          <p:nvPr/>
        </p:nvSpPr>
        <p:spPr>
          <a:xfrm>
            <a:off x="11138666" y="2072817"/>
            <a:ext cx="857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%</a:t>
            </a:r>
            <a:endParaRPr lang="zh-TW" altLang="en-US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1A6EF4E-21E0-4A15-8C66-1D1FB36ED5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1417C7-B336-4BC8-8E98-69EA4018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25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38397" y="5068548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系統特色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報告人：黃薪橙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7CDFCA9-330D-449A-B05F-7C5B06C9516E}"/>
              </a:ext>
            </a:extLst>
          </p:cNvPr>
          <p:cNvSpPr/>
          <p:nvPr/>
        </p:nvSpPr>
        <p:spPr>
          <a:xfrm>
            <a:off x="5616276" y="4265650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EEE56A8-1A86-4A06-8A1D-684BDB3756F0}"/>
              </a:ext>
            </a:extLst>
          </p:cNvPr>
          <p:cNvSpPr txBox="1"/>
          <p:nvPr/>
        </p:nvSpPr>
        <p:spPr>
          <a:xfrm>
            <a:off x="5344374" y="3695700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02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628553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837255" y="5195784"/>
            <a:ext cx="644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更直觀的使用者界面</a:t>
            </a:r>
            <a:endParaRPr lang="en-US" altLang="zh-TW" sz="72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BBC9462-ABF4-46B2-8DC7-EC8E5165B6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9D3CEBB7-D9F9-4FAC-9C56-C4421D3216B5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55B34-C282-42E6-B506-1C64CA499711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E7C36B68-90EE-4DE5-836E-AB7C475631D9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8FB20A19-1B50-4114-8919-E6F44D175274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2024B8B-9003-4458-9142-18168EE7E7F3}"/>
              </a:ext>
            </a:extLst>
          </p:cNvPr>
          <p:cNvGrpSpPr/>
          <p:nvPr/>
        </p:nvGrpSpPr>
        <p:grpSpPr>
          <a:xfrm>
            <a:off x="9222733" y="1028700"/>
            <a:ext cx="4971416" cy="9155361"/>
            <a:chOff x="12059350" y="940154"/>
            <a:chExt cx="4971416" cy="9155361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181ABE7-8AC1-4BBA-BEA4-41145C52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3430" y="1485900"/>
              <a:ext cx="3643256" cy="7893723"/>
            </a:xfrm>
            <a:prstGeom prst="rect">
              <a:avLst/>
            </a:prstGeom>
          </p:spPr>
        </p:pic>
        <p:pic>
          <p:nvPicPr>
            <p:cNvPr id="18" name="手機">
              <a:extLst>
                <a:ext uri="{FF2B5EF4-FFF2-40B4-BE49-F238E27FC236}">
                  <a16:creationId xmlns:a16="http://schemas.microsoft.com/office/drawing/2014/main" id="{7E03BF59-C9A7-40AE-8BB3-1442F6B9D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12059350" y="940154"/>
              <a:ext cx="4971416" cy="9155361"/>
            </a:xfrm>
            <a:prstGeom prst="rect">
              <a:avLst/>
            </a:prstGeom>
          </p:spPr>
        </p:pic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132032-EAB8-4059-AFDB-AF224ED8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583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485651" y="4935417"/>
            <a:ext cx="554413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5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96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智能助手</a:t>
            </a:r>
            <a:endParaRPr lang="en-US" altLang="zh-TW" sz="96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9C4799-EEF4-4488-8E02-6D1045F337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E34AE775-B820-44AD-AC00-9494AD829FEF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481D64-E6CD-4598-8C9C-5B1F65D4A42E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BAE168E-E21A-4B19-8724-F56A3A85620B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0A8A4441-46C3-4A34-809C-4FDF5CB7F095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98E3B0F-4B6F-4615-BC8C-0B9A8C26BB18}"/>
              </a:ext>
            </a:extLst>
          </p:cNvPr>
          <p:cNvSpPr/>
          <p:nvPr/>
        </p:nvSpPr>
        <p:spPr>
          <a:xfrm rot="15446955" flipH="1" flipV="1">
            <a:off x="8979496" y="11010303"/>
            <a:ext cx="1215049" cy="1730148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CF9A5D9-A877-49B1-AF61-1758D2DD9205}"/>
              </a:ext>
            </a:extLst>
          </p:cNvPr>
          <p:cNvGrpSpPr/>
          <p:nvPr/>
        </p:nvGrpSpPr>
        <p:grpSpPr>
          <a:xfrm>
            <a:off x="10966468" y="1028700"/>
            <a:ext cx="4971416" cy="9155361"/>
            <a:chOff x="6796955" y="1066800"/>
            <a:chExt cx="4971416" cy="915536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B095338-FE38-4E9A-9FF2-E8C458DD5253}"/>
                </a:ext>
              </a:extLst>
            </p:cNvPr>
            <p:cNvGrpSpPr/>
            <p:nvPr/>
          </p:nvGrpSpPr>
          <p:grpSpPr>
            <a:xfrm>
              <a:off x="6796955" y="1066800"/>
              <a:ext cx="4971416" cy="9155361"/>
              <a:chOff x="1629470" y="1375728"/>
              <a:chExt cx="4971416" cy="9155361"/>
            </a:xfrm>
          </p:grpSpPr>
          <p:pic>
            <p:nvPicPr>
              <p:cNvPr id="27" name="Line">
                <a:extLst>
                  <a:ext uri="{FF2B5EF4-FFF2-40B4-BE49-F238E27FC236}">
                    <a16:creationId xmlns:a16="http://schemas.microsoft.com/office/drawing/2014/main" id="{8F93CA33-6338-443C-AC5A-33623723B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894" y="2009554"/>
                <a:ext cx="3640480" cy="7887707"/>
              </a:xfrm>
              <a:prstGeom prst="rect">
                <a:avLst/>
              </a:prstGeom>
            </p:spPr>
          </p:pic>
          <p:pic>
            <p:nvPicPr>
              <p:cNvPr id="22" name="手機">
                <a:extLst>
                  <a:ext uri="{FF2B5EF4-FFF2-40B4-BE49-F238E27FC236}">
                    <a16:creationId xmlns:a16="http://schemas.microsoft.com/office/drawing/2014/main" id="{2078EF37-0CB1-4ED8-8ECA-738883199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94" r="19419"/>
              <a:stretch/>
            </p:blipFill>
            <p:spPr>
              <a:xfrm>
                <a:off x="1629470" y="1375728"/>
                <a:ext cx="4971416" cy="9155361"/>
              </a:xfrm>
              <a:prstGeom prst="rect">
                <a:avLst/>
              </a:prstGeom>
            </p:spPr>
          </p:pic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B55E003-26C7-4C7F-9A4E-8B0AEB5CF5A0}"/>
                </a:ext>
              </a:extLst>
            </p:cNvPr>
            <p:cNvSpPr/>
            <p:nvPr/>
          </p:nvSpPr>
          <p:spPr>
            <a:xfrm>
              <a:off x="7272572" y="8522360"/>
              <a:ext cx="4011048" cy="8381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739104974.281689">
            <a:hlinkClick r:id="" action="ppaction://media"/>
            <a:extLst>
              <a:ext uri="{FF2B5EF4-FFF2-40B4-BE49-F238E27FC236}">
                <a16:creationId xmlns:a16="http://schemas.microsoft.com/office/drawing/2014/main" id="{58F2797B-CB0E-4C6A-A502-5CC6789B1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4635" y="1662526"/>
            <a:ext cx="3746500" cy="8128000"/>
          </a:xfrm>
          <a:prstGeom prst="rect">
            <a:avLst/>
          </a:prstGeom>
        </p:spPr>
      </p:pic>
      <p:pic>
        <p:nvPicPr>
          <p:cNvPr id="2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86BB084C-D89D-4D07-8620-B6538D81F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28804" y="8705001"/>
            <a:ext cx="1066799" cy="106679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475584-E56C-4A25-99E1-BC3A64C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10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047749" y="4880500"/>
            <a:ext cx="6185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更全面的</a:t>
            </a:r>
            <a:r>
              <a:rPr lang="zh-TW" altLang="en-US" sz="80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篩選</a:t>
            </a:r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條件</a:t>
            </a:r>
            <a:endParaRPr lang="en-US" altLang="zh-TW" sz="72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9CE0840-E1B3-4CED-B424-61D0CF27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6D42B1F9-272C-49CC-9FE0-A405C15791C8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F69C848-98C3-495A-86D2-96F7F241EA74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E28ED5EE-7EF9-4304-9342-6A3FBF5444A3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8FBE604E-E981-4321-994F-29E50E23DB72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863E49B-12BE-49A4-907C-5C8ADB7A2CE7}"/>
              </a:ext>
            </a:extLst>
          </p:cNvPr>
          <p:cNvGrpSpPr/>
          <p:nvPr/>
        </p:nvGrpSpPr>
        <p:grpSpPr>
          <a:xfrm>
            <a:off x="12402184" y="1685847"/>
            <a:ext cx="4579743" cy="8434056"/>
            <a:chOff x="12402184" y="964542"/>
            <a:chExt cx="4971416" cy="9155361"/>
          </a:xfrm>
        </p:grpSpPr>
        <p:pic>
          <p:nvPicPr>
            <p:cNvPr id="23" name="刊登">
              <a:hlinkClick r:id="" action="ppaction://media"/>
              <a:extLst>
                <a:ext uri="{FF2B5EF4-FFF2-40B4-BE49-F238E27FC236}">
                  <a16:creationId xmlns:a16="http://schemas.microsoft.com/office/drawing/2014/main" id="{E456B2BE-88C2-4E2A-BF51-3F45C5DD28C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3094050" y="1486869"/>
              <a:ext cx="3625174" cy="7694246"/>
            </a:xfrm>
            <a:prstGeom prst="rect">
              <a:avLst/>
            </a:prstGeom>
          </p:spPr>
        </p:pic>
        <p:pic>
          <p:nvPicPr>
            <p:cNvPr id="24" name="手機">
              <a:extLst>
                <a:ext uri="{FF2B5EF4-FFF2-40B4-BE49-F238E27FC236}">
                  <a16:creationId xmlns:a16="http://schemas.microsoft.com/office/drawing/2014/main" id="{BB1D731C-1F02-44FB-96ED-160ECE64C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12402184" y="964542"/>
              <a:ext cx="4971416" cy="9155361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86A96D-D3B3-413E-9F10-5EDB747EEF88}"/>
              </a:ext>
            </a:extLst>
          </p:cNvPr>
          <p:cNvGrpSpPr/>
          <p:nvPr/>
        </p:nvGrpSpPr>
        <p:grpSpPr>
          <a:xfrm>
            <a:off x="7021844" y="1685836"/>
            <a:ext cx="4579748" cy="8434065"/>
            <a:chOff x="7021844" y="964540"/>
            <a:chExt cx="4971416" cy="9155361"/>
          </a:xfrm>
        </p:grpSpPr>
        <p:pic>
          <p:nvPicPr>
            <p:cNvPr id="25" name="搜尋-設定搜尋條件">
              <a:extLst>
                <a:ext uri="{FF2B5EF4-FFF2-40B4-BE49-F238E27FC236}">
                  <a16:creationId xmlns:a16="http://schemas.microsoft.com/office/drawing/2014/main" id="{BA3E713E-7DC2-41E0-9B5D-52EB00D7A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006" y="1543861"/>
              <a:ext cx="3604480" cy="7809707"/>
            </a:xfrm>
            <a:prstGeom prst="rect">
              <a:avLst/>
            </a:prstGeom>
          </p:spPr>
        </p:pic>
        <p:pic>
          <p:nvPicPr>
            <p:cNvPr id="26" name="手機">
              <a:extLst>
                <a:ext uri="{FF2B5EF4-FFF2-40B4-BE49-F238E27FC236}">
                  <a16:creationId xmlns:a16="http://schemas.microsoft.com/office/drawing/2014/main" id="{084A28A7-A71D-42E6-BA00-3E40840EC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7021844" y="964540"/>
              <a:ext cx="4971416" cy="9155361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CA6D57-485B-4738-9015-C83DFB2F5ADD}"/>
              </a:ext>
            </a:extLst>
          </p:cNvPr>
          <p:cNvSpPr txBox="1"/>
          <p:nvPr/>
        </p:nvSpPr>
        <p:spPr>
          <a:xfrm>
            <a:off x="8322859" y="852034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篩選頁面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69C1F3-D0D0-4247-91E1-1029FF88DD0B}"/>
              </a:ext>
            </a:extLst>
          </p:cNvPr>
          <p:cNvSpPr txBox="1"/>
          <p:nvPr/>
        </p:nvSpPr>
        <p:spPr>
          <a:xfrm>
            <a:off x="13716102" y="852034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刊登頁面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9FB5F29-B53C-4568-B2C9-57CF1D59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519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7" name="Freeform 7"/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6474634" y="1070228"/>
            <a:ext cx="55441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過濾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重複</a:t>
            </a: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刊登物件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6EA05C-B856-4822-8D4A-E5B03728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5C5523-EE50-4FB7-8A98-9857F4C5C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8" b="29699"/>
          <a:stretch/>
        </p:blipFill>
        <p:spPr>
          <a:xfrm>
            <a:off x="2675995" y="3581107"/>
            <a:ext cx="5688227" cy="5181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E737A0-3305-463F-88F5-A05B3B1B4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t="30812" r="-195" b="27856"/>
          <a:stretch/>
        </p:blipFill>
        <p:spPr>
          <a:xfrm>
            <a:off x="9810838" y="3498007"/>
            <a:ext cx="5793061" cy="5181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5A4EC4F-7C16-4AA6-9B52-F640173E92FB}"/>
              </a:ext>
            </a:extLst>
          </p:cNvPr>
          <p:cNvSpPr/>
          <p:nvPr/>
        </p:nvSpPr>
        <p:spPr>
          <a:xfrm>
            <a:off x="4928208" y="3784361"/>
            <a:ext cx="3200400" cy="19324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987EF2-A924-4B14-A996-31E5134C737F}"/>
              </a:ext>
            </a:extLst>
          </p:cNvPr>
          <p:cNvSpPr/>
          <p:nvPr/>
        </p:nvSpPr>
        <p:spPr>
          <a:xfrm>
            <a:off x="4928208" y="6286416"/>
            <a:ext cx="3200400" cy="19324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FDF1CD-58A3-4C9E-A8BD-6C70BD2D54AF}"/>
              </a:ext>
            </a:extLst>
          </p:cNvPr>
          <p:cNvSpPr txBox="1"/>
          <p:nvPr/>
        </p:nvSpPr>
        <p:spPr>
          <a:xfrm>
            <a:off x="5721470" y="2552700"/>
            <a:ext cx="1613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92D05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名稱</a:t>
            </a:r>
            <a:endParaRPr lang="en-US" altLang="zh-TW" sz="6000" dirty="0">
              <a:solidFill>
                <a:srgbClr val="92D050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EB8984-578F-4261-8504-15CA8066DBB1}"/>
              </a:ext>
            </a:extLst>
          </p:cNvPr>
          <p:cNvSpPr/>
          <p:nvPr/>
        </p:nvSpPr>
        <p:spPr>
          <a:xfrm>
            <a:off x="9504000" y="3301833"/>
            <a:ext cx="2916599" cy="5651665"/>
          </a:xfrm>
          <a:prstGeom prst="rect">
            <a:avLst/>
          </a:prstGeom>
          <a:noFill/>
          <a:ln w="57150">
            <a:solidFill>
              <a:srgbClr val="F48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981203-76A8-43AB-A3B7-C3331BAF0EDA}"/>
              </a:ext>
            </a:extLst>
          </p:cNvPr>
          <p:cNvSpPr txBox="1"/>
          <p:nvPr/>
        </p:nvSpPr>
        <p:spPr>
          <a:xfrm>
            <a:off x="9504000" y="2188083"/>
            <a:ext cx="302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F48F1B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照片、影片</a:t>
            </a:r>
            <a:endParaRPr lang="en-US" altLang="zh-TW" sz="6000" dirty="0">
              <a:solidFill>
                <a:srgbClr val="F48F1B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1F901B-2861-47B7-BD08-248AB779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351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187619" y="5143500"/>
            <a:ext cx="7906785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相似系統比對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B08874D-17FA-4F08-A092-E53E1C1ED801}"/>
              </a:ext>
            </a:extLst>
          </p:cNvPr>
          <p:cNvSpPr/>
          <p:nvPr/>
        </p:nvSpPr>
        <p:spPr>
          <a:xfrm>
            <a:off x="4465498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12B7602-E8BA-47F9-BC80-37A0F0FC1E43}"/>
              </a:ext>
            </a:extLst>
          </p:cNvPr>
          <p:cNvSpPr txBox="1"/>
          <p:nvPr/>
        </p:nvSpPr>
        <p:spPr>
          <a:xfrm>
            <a:off x="4193596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03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00583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7451CF7-80AC-42C0-B66F-0F63A0BB4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38817"/>
              </p:ext>
            </p:extLst>
          </p:nvPr>
        </p:nvGraphicFramePr>
        <p:xfrm>
          <a:off x="2362200" y="1567464"/>
          <a:ext cx="13639800" cy="7666652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2720003">
                  <a:extLst>
                    <a:ext uri="{9D8B030D-6E8A-4147-A177-3AD203B41FA5}">
                      <a16:colId xmlns:a16="http://schemas.microsoft.com/office/drawing/2014/main" val="2641625628"/>
                    </a:ext>
                  </a:extLst>
                </a:gridCol>
                <a:gridCol w="1851997">
                  <a:extLst>
                    <a:ext uri="{9D8B030D-6E8A-4147-A177-3AD203B41FA5}">
                      <a16:colId xmlns:a16="http://schemas.microsoft.com/office/drawing/2014/main" val="219470180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77777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54801391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98931695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13095015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6825788"/>
                    </a:ext>
                  </a:extLst>
                </a:gridCol>
              </a:tblGrid>
              <a:tr h="1537368">
                <a:tc>
                  <a:txBody>
                    <a:bodyPr/>
                    <a:lstStyle/>
                    <a:p>
                      <a:pPr algn="l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E8E5DA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828717"/>
                  </a:ext>
                </a:extLst>
              </a:tr>
              <a:tr h="11242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有</a:t>
                      </a:r>
                      <a:r>
                        <a:rPr lang="en-US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APP</a:t>
                      </a:r>
                      <a:endParaRPr lang="zh-TW" sz="4400" kern="100" dirty="0">
                        <a:solidFill>
                          <a:srgbClr val="E8E5DA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19233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篩選功能完善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63702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訂閱推送功能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V(</a:t>
                      </a:r>
                      <a:r>
                        <a:rPr lang="zh-TW" sz="54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買房</a:t>
                      </a: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16926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過濾重複刊登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01158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Line</a:t>
                      </a: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智能助手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890521"/>
                  </a:ext>
                </a:extLst>
              </a:tr>
            </a:tbl>
          </a:graphicData>
        </a:graphic>
      </p:graphicFrame>
      <p:pic>
        <p:nvPicPr>
          <p:cNvPr id="19" name="圖片 18">
            <a:extLst>
              <a:ext uri="{FF2B5EF4-FFF2-40B4-BE49-F238E27FC236}">
                <a16:creationId xmlns:a16="http://schemas.microsoft.com/office/drawing/2014/main" id="{203FDDBB-85B9-48AF-8B0A-CE66E80A0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16652" r="10523" b="17556"/>
          <a:stretch/>
        </p:blipFill>
        <p:spPr>
          <a:xfrm>
            <a:off x="7170438" y="1760990"/>
            <a:ext cx="1249379" cy="104541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818D927-2E32-47E8-9348-CBAC84EE2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075" y="1735590"/>
            <a:ext cx="1227525" cy="122752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D18D76B-4013-46F0-AE5B-5D5C1B50F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875" y="1733266"/>
            <a:ext cx="1227525" cy="122752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89C54A6-B641-46D7-A845-54DC3A791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09" y="2087656"/>
            <a:ext cx="1834132" cy="51874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8131B11-980F-44CF-9280-0C1F69DAD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28000" r="8000" b="30992"/>
          <a:stretch/>
        </p:blipFill>
        <p:spPr>
          <a:xfrm>
            <a:off x="8721951" y="1893649"/>
            <a:ext cx="1861524" cy="8876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24AAD4D-82C2-443A-8DEA-314FA0ABCE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5129298" y="1340644"/>
            <a:ext cx="1762639" cy="17174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AA17E5-2CB8-45C1-84EF-B0AA48F97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274">
            <a:off x="4404976" y="1236298"/>
            <a:ext cx="1122606" cy="1122606"/>
          </a:xfrm>
          <a:prstGeom prst="rect">
            <a:avLst/>
          </a:prstGeom>
        </p:spPr>
      </p:pic>
      <p:sp>
        <p:nvSpPr>
          <p:cNvPr id="22" name="Freeform 3">
            <a:extLst>
              <a:ext uri="{FF2B5EF4-FFF2-40B4-BE49-F238E27FC236}">
                <a16:creationId xmlns:a16="http://schemas.microsoft.com/office/drawing/2014/main" id="{722FB817-B3D6-4343-AEB4-48E2E1A373BC}"/>
              </a:ext>
            </a:extLst>
          </p:cNvPr>
          <p:cNvSpPr/>
          <p:nvPr/>
        </p:nvSpPr>
        <p:spPr>
          <a:xfrm>
            <a:off x="15001542" y="7880181"/>
            <a:ext cx="2200609" cy="2406819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5B11D16-27B5-45C1-9CB0-14D6A003A78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272976-E1FA-4573-B226-A5A0BBF84930}"/>
              </a:ext>
            </a:extLst>
          </p:cNvPr>
          <p:cNvSpPr/>
          <p:nvPr/>
        </p:nvSpPr>
        <p:spPr>
          <a:xfrm>
            <a:off x="2209800" y="6731447"/>
            <a:ext cx="14249400" cy="130765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47DFA65-64AD-47C4-B81D-26789B3E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869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38397" y="5068548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營運規劃</a:t>
            </a:r>
            <a:endParaRPr lang="en-US" altLang="zh-TW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10E926-6ED1-4A31-9C61-2B687DF2DC91}"/>
              </a:ext>
            </a:extLst>
          </p:cNvPr>
          <p:cNvSpPr/>
          <p:nvPr/>
        </p:nvSpPr>
        <p:spPr>
          <a:xfrm>
            <a:off x="5616276" y="4265650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9AA52BF-24C0-4FEA-AF83-3A14A7B3AE1C}"/>
              </a:ext>
            </a:extLst>
          </p:cNvPr>
          <p:cNvSpPr txBox="1"/>
          <p:nvPr/>
        </p:nvSpPr>
        <p:spPr>
          <a:xfrm>
            <a:off x="5344374" y="3746175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04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672933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5791200" y="0"/>
            <a:ext cx="18440400" cy="12016153"/>
            <a:chOff x="-316523" y="-826479"/>
            <a:chExt cx="18440400" cy="12016153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solidFill>
              <a:srgbClr val="A84B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25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kumimoji="0" lang="zh-TW" alt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solidFill>
              <a:srgbClr val="A84B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FF0CD36-2664-5648-ADD4-3C22817127B1}"/>
              </a:ext>
            </a:extLst>
          </p:cNvPr>
          <p:cNvGrpSpPr/>
          <p:nvPr/>
        </p:nvGrpSpPr>
        <p:grpSpPr>
          <a:xfrm>
            <a:off x="-7444154" y="-8792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EA7F1F-C51E-CFD8-188E-88BCB5C464E8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9B0CDDBA-8D64-2814-EFBF-FACF33317C2A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10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9437077" y="-8792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0" dirty="0"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rPr>
                <a:t> </a:t>
              </a:r>
              <a:r>
                <a:rPr lang="en-US" altLang="zh-TW" sz="25000" dirty="0">
                  <a:solidFill>
                    <a:prstClr val="white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10000" dirty="0">
                <a:solidFill>
                  <a:prstClr val="whit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84B2D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1265877" y="-8792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0" dirty="0"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10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8A412B-B4EB-498B-88E0-92712B1E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3497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5FC1657-CF04-41E6-9E47-7CD2177BED2F}"/>
              </a:ext>
            </a:extLst>
          </p:cNvPr>
          <p:cNvGrpSpPr/>
          <p:nvPr/>
        </p:nvGrpSpPr>
        <p:grpSpPr>
          <a:xfrm>
            <a:off x="6004526" y="1104900"/>
            <a:ext cx="6384959" cy="1630705"/>
            <a:chOff x="5883181" y="1028700"/>
            <a:chExt cx="6384959" cy="1630705"/>
          </a:xfrm>
        </p:grpSpPr>
        <p:grpSp>
          <p:nvGrpSpPr>
            <p:cNvPr id="6" name="Group 6"/>
            <p:cNvGrpSpPr/>
            <p:nvPr/>
          </p:nvGrpSpPr>
          <p:grpSpPr>
            <a:xfrm rot="10800000">
              <a:off x="5883181" y="1028700"/>
              <a:ext cx="6384959" cy="1630705"/>
              <a:chOff x="0" y="-47625"/>
              <a:chExt cx="1543813" cy="4540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58680" y="0"/>
                <a:ext cx="14851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485133" h="406400">
                    <a:moveTo>
                      <a:pt x="1281933" y="0"/>
                    </a:moveTo>
                    <a:cubicBezTo>
                      <a:pt x="1394157" y="0"/>
                      <a:pt x="1485133" y="90976"/>
                      <a:pt x="1485133" y="203200"/>
                    </a:cubicBezTo>
                    <a:cubicBezTo>
                      <a:pt x="1485133" y="315424"/>
                      <a:pt x="1394157" y="406400"/>
                      <a:pt x="12819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485133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F546CD7-B572-4954-8ACA-F7781A96CADD}"/>
                </a:ext>
              </a:extLst>
            </p:cNvPr>
            <p:cNvSpPr txBox="1"/>
            <p:nvPr/>
          </p:nvSpPr>
          <p:spPr>
            <a:xfrm>
              <a:off x="6322921" y="1701448"/>
              <a:ext cx="5651683" cy="693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zh-TW" sz="9600" spc="-3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App</a:t>
              </a:r>
              <a:r>
                <a:rPr lang="zh-TW" altLang="en-US" sz="9600" spc="-3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使用情境</a:t>
              </a: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5D4A31-5BF0-4844-B372-6D83AE16FA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0" name="未命名的影片_ 使用 Clipchamp 製作">
            <a:hlinkClick r:id="" action="ppaction://media"/>
            <a:extLst>
              <a:ext uri="{FF2B5EF4-FFF2-40B4-BE49-F238E27FC236}">
                <a16:creationId xmlns:a16="http://schemas.microsoft.com/office/drawing/2014/main" id="{2034F82E-C535-4D5E-9376-326C1E5D9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7443" y="2735606"/>
            <a:ext cx="11653113" cy="65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656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b="1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b="1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FF0CD36-2664-5648-ADD4-3C22817127B1}"/>
              </a:ext>
            </a:extLst>
          </p:cNvPr>
          <p:cNvGrpSpPr/>
          <p:nvPr/>
        </p:nvGrpSpPr>
        <p:grpSpPr>
          <a:xfrm>
            <a:off x="-13563600" y="-826479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EA7F1F-C51E-CFD8-188E-88BCB5C464E8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9B0CDDBA-8D64-2814-EFBF-FACF33317C2A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15392400" y="-826479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826479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229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95D4205-9E35-453C-B5D4-9000138B20B8}"/>
              </a:ext>
            </a:extLst>
          </p:cNvPr>
          <p:cNvSpPr txBox="1"/>
          <p:nvPr/>
        </p:nvSpPr>
        <p:spPr>
          <a:xfrm>
            <a:off x="6507444" y="319393"/>
            <a:ext cx="80727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b="1" dirty="0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rPr>
              <a:t>Strengths</a:t>
            </a:r>
            <a:endParaRPr lang="zh-TW" altLang="en-US" sz="11500" b="1" dirty="0">
              <a:solidFill>
                <a:srgbClr val="E8E5DA"/>
              </a:solidFill>
              <a:latin typeface="Arial Black" panose="020B0A04020102020204" pitchFamily="34" charset="0"/>
              <a:ea typeface="漢儀新蒂蠟筆體" panose="02000500000000000000" pitchFamily="2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BFB58C-A6D6-44AC-8CA2-5D16E80AC1A5}"/>
              </a:ext>
            </a:extLst>
          </p:cNvPr>
          <p:cNvSpPr txBox="1"/>
          <p:nvPr/>
        </p:nvSpPr>
        <p:spPr>
          <a:xfrm>
            <a:off x="6536499" y="2190233"/>
            <a:ext cx="8424101" cy="918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訂閱推送功能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智能助手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較直觀的使用者介面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透過</a:t>
            </a:r>
            <a:r>
              <a:rPr lang="en-US" altLang="zh-TW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提供更精確的篩選器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有效過濾重複刊登房源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8E3D56-3E1C-4E2C-BDB9-7676371A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7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15392400" y="-826479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826479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C8745E1-99AC-475E-A9E7-8EE4FE93808B}"/>
              </a:ext>
            </a:extLst>
          </p:cNvPr>
          <p:cNvSpPr txBox="1"/>
          <p:nvPr/>
        </p:nvSpPr>
        <p:spPr>
          <a:xfrm>
            <a:off x="4325816" y="2841616"/>
            <a:ext cx="9114996" cy="4480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rgbClr val="A84B2D"/>
              </a:buClr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線上智能客服無法</a:t>
            </a:r>
            <a:r>
              <a:rPr lang="en-US" altLang="zh-TW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24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小時在線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使用者基數小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開發資源限制，房源來源有限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B308326-4F17-482F-8F4B-3F28B2A52B4A}"/>
              </a:ext>
            </a:extLst>
          </p:cNvPr>
          <p:cNvSpPr txBox="1"/>
          <p:nvPr/>
        </p:nvSpPr>
        <p:spPr>
          <a:xfrm>
            <a:off x="4269406" y="340885"/>
            <a:ext cx="834427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b="1" dirty="0">
                <a:solidFill>
                  <a:srgbClr val="A84B2D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rPr>
              <a:t>Weakness</a:t>
            </a:r>
            <a:endParaRPr lang="zh-TW" altLang="en-US" sz="11500" b="1" dirty="0">
              <a:solidFill>
                <a:srgbClr val="A84B2D"/>
              </a:solidFill>
              <a:latin typeface="Arial Black" panose="020B0A04020102020204" pitchFamily="34" charset="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D994CC-14C2-41AD-AEDE-0669D9E3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4029808" y="-785445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785445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E6C3DE7-192D-494B-9C03-2C7FCD71F9AB}"/>
              </a:ext>
            </a:extLst>
          </p:cNvPr>
          <p:cNvSpPr txBox="1"/>
          <p:nvPr/>
        </p:nvSpPr>
        <p:spPr>
          <a:xfrm>
            <a:off x="1718408" y="489891"/>
            <a:ext cx="97607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 b="1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defRPr>
            </a:lvl1pPr>
          </a:lstStyle>
          <a:p>
            <a:r>
              <a:rPr lang="en-US" altLang="zh-TW" dirty="0"/>
              <a:t>Opportunity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686A6C6-75AF-4977-B6B2-9BEFA5D9D3A2}"/>
              </a:ext>
            </a:extLst>
          </p:cNvPr>
          <p:cNvSpPr txBox="1"/>
          <p:nvPr/>
        </p:nvSpPr>
        <p:spPr>
          <a:xfrm>
            <a:off x="1821382" y="2946396"/>
            <a:ext cx="9809997" cy="546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能夠在都市區學生和年輕工作族群中，擴大用戶基礎</a:t>
            </a:r>
            <a:endParaRPr lang="en-US" altLang="zh-TW" sz="60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大眾的資訊接受度普遍提升，未來用戶有望成長</a:t>
            </a:r>
            <a:endParaRPr lang="en-US" altLang="zh-TW" sz="60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35EE40-BD1B-4B52-9BB4-DC0C7232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4029808" y="-785445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6161942" y="-792718"/>
            <a:ext cx="18431608" cy="12024945"/>
            <a:chOff x="5268058" y="-801510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5268058" y="-801510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21794666" y="502339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8AE4BB0-E015-4662-9FDC-81639F13F120}"/>
              </a:ext>
            </a:extLst>
          </p:cNvPr>
          <p:cNvSpPr txBox="1"/>
          <p:nvPr/>
        </p:nvSpPr>
        <p:spPr>
          <a:xfrm>
            <a:off x="676817" y="2672572"/>
            <a:ext cx="9581300" cy="4081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需在多個成熟租屋平台中脫穎而出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無法持續增加房源資料與擴展用戶基礎，可能會降低競爭力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DCFCBE8-BF9B-47C8-A148-D37411A6762F}"/>
              </a:ext>
            </a:extLst>
          </p:cNvPr>
          <p:cNvSpPr txBox="1"/>
          <p:nvPr/>
        </p:nvSpPr>
        <p:spPr>
          <a:xfrm>
            <a:off x="2028412" y="457198"/>
            <a:ext cx="644894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 b="1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defRPr>
            </a:lvl1pPr>
          </a:lstStyle>
          <a:p>
            <a:r>
              <a:rPr lang="en-US" altLang="zh-TW" dirty="0">
                <a:solidFill>
                  <a:srgbClr val="A84B2D"/>
                </a:solidFill>
              </a:rPr>
              <a:t>Threats</a:t>
            </a:r>
            <a:endParaRPr lang="zh-TW" altLang="en-US" dirty="0">
              <a:solidFill>
                <a:srgbClr val="A84B2D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A7BCAF-9F8D-4450-8E80-29D39E6E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6030808" y="720058"/>
            <a:ext cx="62263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初期成本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en-US" altLang="zh-TW" sz="6600" b="0" cap="none" spc="0" dirty="0" err="1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v.s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初期收入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F9D639C-F8FF-4554-A9C7-028B54EF0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280838"/>
              </p:ext>
            </p:extLst>
          </p:nvPr>
        </p:nvGraphicFramePr>
        <p:xfrm>
          <a:off x="3343275" y="3498310"/>
          <a:ext cx="11601450" cy="5516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43450">
                  <a:extLst>
                    <a:ext uri="{9D8B030D-6E8A-4147-A177-3AD203B41FA5}">
                      <a16:colId xmlns:a16="http://schemas.microsoft.com/office/drawing/2014/main" val="2283053682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3317040526"/>
                    </a:ext>
                  </a:extLst>
                </a:gridCol>
              </a:tblGrid>
              <a:tr h="11720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600" b="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azure</a:t>
                      </a:r>
                      <a:r>
                        <a:rPr lang="zh-TW" altLang="en-US" sz="66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伺服器</a:t>
                      </a:r>
                      <a:endParaRPr lang="zh-TW" altLang="en-US" sz="66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6600" b="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5000</a:t>
                      </a:r>
                      <a:r>
                        <a:rPr lang="en-US" altLang="zh-TW" sz="6600" b="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/</a:t>
                      </a:r>
                      <a:endParaRPr lang="zh-TW" altLang="en-US" sz="80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76815"/>
                  </a:ext>
                </a:extLst>
              </a:tr>
              <a:tr h="1562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行銷廣告</a:t>
                      </a:r>
                      <a:endParaRPr lang="zh-TW" altLang="en-US" sz="66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6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10000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/</a:t>
                      </a:r>
                      <a:endParaRPr lang="en-US" altLang="zh-TW" sz="6600" u="none" strike="noStrike" kern="1200" dirty="0"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  <a:p>
                      <a:pPr algn="ctr"/>
                      <a:r>
                        <a:rPr lang="en-US" altLang="zh-TW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可依不同預算行銷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66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61571"/>
                  </a:ext>
                </a:extLst>
              </a:tr>
              <a:tr h="1562097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66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人事成本</a:t>
                      </a:r>
                      <a:endParaRPr lang="en-US" altLang="zh-TW" sz="66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6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66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位全職工程師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66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約</a:t>
                      </a:r>
                      <a:r>
                        <a:rPr lang="en-US" altLang="zh-TW" sz="66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90000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/</a:t>
                      </a:r>
                      <a:endParaRPr lang="en-US" altLang="zh-TW" sz="6600" u="none" strike="noStrike" kern="1200" dirty="0"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2812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E867A26-1ABC-42C0-8C04-AAB84703C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878324"/>
              </p:ext>
            </p:extLst>
          </p:nvPr>
        </p:nvGraphicFramePr>
        <p:xfrm>
          <a:off x="5580903" y="1828054"/>
          <a:ext cx="7429500" cy="8253341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834770">
                  <a:extLst>
                    <a:ext uri="{9D8B030D-6E8A-4147-A177-3AD203B41FA5}">
                      <a16:colId xmlns:a16="http://schemas.microsoft.com/office/drawing/2014/main" val="3974713663"/>
                    </a:ext>
                  </a:extLst>
                </a:gridCol>
                <a:gridCol w="717930">
                  <a:extLst>
                    <a:ext uri="{9D8B030D-6E8A-4147-A177-3AD203B41FA5}">
                      <a16:colId xmlns:a16="http://schemas.microsoft.com/office/drawing/2014/main" val="878601214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36849802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232399568"/>
                    </a:ext>
                  </a:extLst>
                </a:gridCol>
                <a:gridCol w="1184612">
                  <a:extLst>
                    <a:ext uri="{9D8B030D-6E8A-4147-A177-3AD203B41FA5}">
                      <a16:colId xmlns:a16="http://schemas.microsoft.com/office/drawing/2014/main" val="66480630"/>
                    </a:ext>
                  </a:extLst>
                </a:gridCol>
                <a:gridCol w="415588">
                  <a:extLst>
                    <a:ext uri="{9D8B030D-6E8A-4147-A177-3AD203B41FA5}">
                      <a16:colId xmlns:a16="http://schemas.microsoft.com/office/drawing/2014/main" val="153153833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40567790"/>
                    </a:ext>
                  </a:extLst>
                </a:gridCol>
              </a:tblGrid>
              <a:tr h="630039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54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多筆出租</a:t>
                      </a:r>
                      <a:endParaRPr lang="zh-TW" altLang="en-US" sz="5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887191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r>
                        <a:rPr lang="en-US" altLang="zh-TW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450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450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840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840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1560</a:t>
                      </a:r>
                      <a:endParaRPr lang="en-US" altLang="zh-TW" sz="6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1560</a:t>
                      </a:r>
                      <a:endParaRPr lang="en-US" altLang="zh-TW" sz="5400" b="0" i="0" u="none" strike="noStrike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27135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刊登筆數</a:t>
                      </a:r>
                      <a:endParaRPr lang="zh-TW" altLang="en-US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12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12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97905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每筆刊登</a:t>
                      </a:r>
                      <a:r>
                        <a:rPr lang="en-US" altLang="zh-TW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150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140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130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878099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刊登天數</a:t>
                      </a:r>
                      <a:endParaRPr lang="zh-TW" altLang="en-US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97788"/>
                  </a:ext>
                </a:extLst>
              </a:tr>
              <a:tr h="94210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54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單筆出租</a:t>
                      </a:r>
                      <a:endParaRPr lang="zh-TW" altLang="en-US" sz="5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82291"/>
                  </a:ext>
                </a:extLst>
              </a:tr>
              <a:tr h="94210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r>
                        <a:rPr lang="en-US" altLang="zh-TW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solidFill>
                            <a:srgbClr val="FF0000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250</a:t>
                      </a:r>
                      <a:endParaRPr lang="en-US" altLang="zh-TW" sz="5400" b="0" i="0" u="none" strike="noStrike" dirty="0">
                        <a:solidFill>
                          <a:srgbClr val="FF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FF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600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900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70264"/>
                  </a:ext>
                </a:extLst>
              </a:tr>
              <a:tr h="63003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8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點閱量</a:t>
                      </a:r>
                      <a:endParaRPr lang="zh-TW" altLang="en-US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TW" altLang="en-US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40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提升</a:t>
                      </a:r>
                      <a:r>
                        <a:rPr lang="en-US" altLang="zh-TW" sz="4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250%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40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提升</a:t>
                      </a:r>
                      <a:r>
                        <a:rPr lang="en-US" altLang="zh-TW" sz="4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+mn-cs"/>
                        </a:rPr>
                        <a:t>450%</a:t>
                      </a:r>
                      <a:endParaRPr lang="en-US" altLang="zh-TW" sz="4000" u="none" strike="noStrike" kern="1200" dirty="0">
                        <a:solidFill>
                          <a:schemeClr val="dk1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76537"/>
                  </a:ext>
                </a:extLst>
              </a:tr>
              <a:tr h="94210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8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刊登天數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54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5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40122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FDEE7D78-5045-458A-B7CA-115556CB49AA}"/>
              </a:ext>
            </a:extLst>
          </p:cNvPr>
          <p:cNvSpPr/>
          <p:nvPr/>
        </p:nvSpPr>
        <p:spPr>
          <a:xfrm>
            <a:off x="3232785" y="1928650"/>
            <a:ext cx="198964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成本</a:t>
            </a:r>
            <a:endParaRPr lang="zh-TW" altLang="en-US" sz="9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35384F-0AA7-427C-B221-0C40AC0AE3FD}"/>
              </a:ext>
            </a:extLst>
          </p:cNvPr>
          <p:cNvSpPr/>
          <p:nvPr/>
        </p:nvSpPr>
        <p:spPr>
          <a:xfrm>
            <a:off x="3257550" y="1871763"/>
            <a:ext cx="198964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收入</a:t>
            </a:r>
            <a:endParaRPr lang="zh-TW" altLang="en-US" sz="9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1348E-F64A-4C89-8845-4138BEFE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9A14DE-D199-4179-983D-FC738D1E6E5C}"/>
              </a:ext>
            </a:extLst>
          </p:cNvPr>
          <p:cNvSpPr/>
          <p:nvPr/>
        </p:nvSpPr>
        <p:spPr>
          <a:xfrm>
            <a:off x="12669428" y="3540327"/>
            <a:ext cx="9364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0" dirty="0">
                <a:solidFill>
                  <a:srgbClr val="FFFFFF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3938E1-FD0E-407B-9202-4EDEA95DCB69}"/>
              </a:ext>
            </a:extLst>
          </p:cNvPr>
          <p:cNvSpPr/>
          <p:nvPr/>
        </p:nvSpPr>
        <p:spPr>
          <a:xfrm>
            <a:off x="12707098" y="4686300"/>
            <a:ext cx="861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月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9FAC4E-F26B-481D-92A2-4337E346996B}"/>
              </a:ext>
            </a:extLst>
          </p:cNvPr>
          <p:cNvSpPr/>
          <p:nvPr/>
        </p:nvSpPr>
        <p:spPr>
          <a:xfrm>
            <a:off x="12790133" y="7323218"/>
            <a:ext cx="8611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5109378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  <p:bldP spid="3" grpId="0"/>
      <p:bldP spid="3" grpId="1"/>
      <p:bldP spid="18" grpId="0"/>
      <p:bldP spid="18" grpId="1"/>
      <p:bldP spid="20" grpId="0"/>
      <p:bldP spid="2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6030807" y="820701"/>
            <a:ext cx="62263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初期成本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en-US" altLang="zh-TW" sz="6600" b="0" cap="none" spc="0" dirty="0" err="1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v.s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初期收入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F0E1938-E4F0-4F66-B338-DFF7902C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20008"/>
              </p:ext>
            </p:extLst>
          </p:nvPr>
        </p:nvGraphicFramePr>
        <p:xfrm>
          <a:off x="4366908" y="2705100"/>
          <a:ext cx="9882491" cy="65580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9159">
                  <a:extLst>
                    <a:ext uri="{9D8B030D-6E8A-4147-A177-3AD203B41FA5}">
                      <a16:colId xmlns:a16="http://schemas.microsoft.com/office/drawing/2014/main" val="2283053682"/>
                    </a:ext>
                  </a:extLst>
                </a:gridCol>
                <a:gridCol w="6813332">
                  <a:extLst>
                    <a:ext uri="{9D8B030D-6E8A-4147-A177-3AD203B41FA5}">
                      <a16:colId xmlns:a16="http://schemas.microsoft.com/office/drawing/2014/main" val="3317040526"/>
                    </a:ext>
                  </a:extLst>
                </a:gridCol>
              </a:tblGrid>
              <a:tr h="12793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成本</a:t>
                      </a:r>
                      <a:r>
                        <a:rPr lang="en-US" altLang="zh-TW" sz="8000" b="0" u="none" strike="noStrike" kern="1200" dirty="0" err="1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v.s</a:t>
                      </a: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收入</a:t>
                      </a:r>
                      <a:endParaRPr lang="zh-TW" altLang="en-US" sz="80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44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76815"/>
                  </a:ext>
                </a:extLst>
              </a:tr>
              <a:tr h="12883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總成本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105000/</a:t>
                      </a:r>
                      <a:endParaRPr lang="zh-TW" altLang="en-US" sz="80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61571"/>
                  </a:ext>
                </a:extLst>
              </a:tr>
              <a:tr h="17269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最低總收入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約</a:t>
                      </a:r>
                      <a:r>
                        <a:rPr lang="en-US" altLang="zh-TW" sz="66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+mn-cs"/>
                        </a:rPr>
                        <a:t>250x420=105000</a:t>
                      </a:r>
                      <a:endParaRPr lang="zh-TW" altLang="en-US" sz="8000" u="none" strike="noStrike" kern="1200" dirty="0">
                        <a:solidFill>
                          <a:schemeClr val="dk1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697551"/>
                  </a:ext>
                </a:extLst>
              </a:tr>
              <a:tr h="22098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損益平衡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只要每個月有</a:t>
                      </a:r>
                      <a:r>
                        <a:rPr lang="en-US" altLang="zh-TW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420</a:t>
                      </a:r>
                      <a:r>
                        <a:rPr lang="zh-TW" altLang="en-US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筆</a:t>
                      </a:r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最低價格單筆出租便可達到損益平衡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114747"/>
                  </a:ext>
                </a:extLst>
              </a:tr>
            </a:tbl>
          </a:graphicData>
        </a:graphic>
      </p:graphicFrame>
      <p:sp>
        <p:nvSpPr>
          <p:cNvPr id="20" name="Freeform 6">
            <a:extLst>
              <a:ext uri="{FF2B5EF4-FFF2-40B4-BE49-F238E27FC236}">
                <a16:creationId xmlns:a16="http://schemas.microsoft.com/office/drawing/2014/main" id="{2E145F71-B3EA-4183-814B-FFBF37696723}"/>
              </a:ext>
            </a:extLst>
          </p:cNvPr>
          <p:cNvSpPr/>
          <p:nvPr/>
        </p:nvSpPr>
        <p:spPr>
          <a:xfrm rot="12241489" flipH="1">
            <a:off x="14032469" y="6553127"/>
            <a:ext cx="951492" cy="1834552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EFA5D0-ABC3-451B-983B-9E2304EF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2EF5DF-C11F-44BB-91D7-A6C54F612386}"/>
              </a:ext>
            </a:extLst>
          </p:cNvPr>
          <p:cNvSpPr/>
          <p:nvPr/>
        </p:nvSpPr>
        <p:spPr>
          <a:xfrm>
            <a:off x="12169925" y="4076700"/>
            <a:ext cx="9364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78253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15200" y="5143500"/>
            <a:ext cx="8053993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系統架構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24D402C-E502-4ECD-9D73-F3788D525E14}"/>
              </a:ext>
            </a:extLst>
          </p:cNvPr>
          <p:cNvSpPr/>
          <p:nvPr/>
        </p:nvSpPr>
        <p:spPr>
          <a:xfrm>
            <a:off x="55930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056B422-9472-429D-88EB-F29E9B54BC74}"/>
              </a:ext>
            </a:extLst>
          </p:cNvPr>
          <p:cNvSpPr txBox="1"/>
          <p:nvPr/>
        </p:nvSpPr>
        <p:spPr>
          <a:xfrm>
            <a:off x="53211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05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454468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1466481" y="4483028"/>
            <a:ext cx="66107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8800" dirty="0"/>
              <a:t>各組員</a:t>
            </a:r>
            <a:r>
              <a:rPr lang="en-US" altLang="zh-TW" sz="8800" dirty="0"/>
              <a:t>commit</a:t>
            </a:r>
            <a:r>
              <a:rPr lang="zh-TW" altLang="en-US" sz="8800" dirty="0"/>
              <a:t>次數</a:t>
            </a:r>
            <a:endParaRPr lang="en-US" altLang="zh-TW" sz="8800" dirty="0"/>
          </a:p>
          <a:p>
            <a:r>
              <a:rPr lang="en-US" altLang="zh-TW" sz="8800" dirty="0"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p.17</a:t>
            </a:r>
          </a:p>
          <a:p>
            <a:r>
              <a:rPr lang="en-US" altLang="zh-TW" sz="8800" dirty="0"/>
              <a:t>(</a:t>
            </a:r>
            <a:r>
              <a:rPr lang="zh-TW" altLang="en-US" sz="8800" dirty="0"/>
              <a:t>整併專案過後</a:t>
            </a:r>
            <a:r>
              <a:rPr lang="en-US" altLang="zh-TW" sz="8800" dirty="0"/>
              <a:t>)</a:t>
            </a:r>
            <a:endParaRPr lang="zh-TW" altLang="en-US" sz="8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C2C6DE-99C1-4A53-BF7F-A13D68FA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898655"/>
            <a:ext cx="7048946" cy="930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0463AA0D-D070-45E3-A9D1-18B8420E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5967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9144000" y="2051586"/>
            <a:ext cx="0" cy="873071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5381283" y="2485271"/>
            <a:ext cx="623215" cy="52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1" spc="-75">
                <a:solidFill>
                  <a:srgbClr val="FFFFFF"/>
                </a:solidFill>
                <a:latin typeface="Be Vietnam Ultra-Bold"/>
              </a:rPr>
              <a:t>01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B3A96A7-A7D3-410E-A632-76600AB30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"/>
          <a:stretch/>
        </p:blipFill>
        <p:spPr>
          <a:xfrm>
            <a:off x="1447799" y="2095500"/>
            <a:ext cx="6972299" cy="772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0E8568C-13E7-4B21-A821-3ED87636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81" y="2008059"/>
            <a:ext cx="6629389" cy="7772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7332276" y="648950"/>
            <a:ext cx="3798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8800" dirty="0"/>
              <a:t>分工表</a:t>
            </a:r>
            <a:r>
              <a:rPr lang="en-US" altLang="zh-TW" sz="8800" dirty="0"/>
              <a:t>p.15</a:t>
            </a:r>
            <a:endParaRPr lang="zh-TW" altLang="en-US" sz="88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4C43ABF-6CCC-4D1F-BBE5-6F2FD544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157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1022349" y="821833"/>
            <a:ext cx="400524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工具表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061CEEC-86D1-4362-80B3-137D9B942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399" y="1237454"/>
            <a:ext cx="4530296" cy="453029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0527AA2-778B-489A-91A4-FFC3C76E3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670" y="6896100"/>
            <a:ext cx="1367603" cy="136760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1F8FCB4-F270-4C60-AF32-6FE0A7289C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987" y="5234329"/>
            <a:ext cx="1617402" cy="161740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51B7EC6-1004-474D-982D-1D82269E7B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039" y="7535410"/>
            <a:ext cx="1375758" cy="137575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175C657-D31C-4427-A202-C051AD45F7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88" y="7535410"/>
            <a:ext cx="1375758" cy="137575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CAC1D161-5414-4E37-A12D-D1781091E1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5860633"/>
            <a:ext cx="1367603" cy="136760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B28EDFB0-053E-4F21-AF90-EBFE9F0D8E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3" t="21192" r="33420" b="19374"/>
          <a:stretch/>
        </p:blipFill>
        <p:spPr>
          <a:xfrm>
            <a:off x="13800962" y="5858101"/>
            <a:ext cx="1617402" cy="1656760"/>
          </a:xfrm>
          <a:prstGeom prst="ellipse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EDF97BB-E8E2-41A2-980F-B7EC508D1B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27" y="6384509"/>
            <a:ext cx="1478489" cy="147848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8B8873C-99F4-466D-91DC-61DDED57C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07" y="5289981"/>
            <a:ext cx="1215733" cy="1771309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0943C136-55AA-4A8F-99B5-8189D3BA4D8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r="13875"/>
          <a:stretch/>
        </p:blipFill>
        <p:spPr>
          <a:xfrm>
            <a:off x="13318861" y="3308701"/>
            <a:ext cx="2581603" cy="2044806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9BD9E5DE-4EDE-40E7-BA0E-22FC0635466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66" y="4491775"/>
            <a:ext cx="2001936" cy="115789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9A8BE5D7-39FD-4BDA-976C-A8D29432E3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843" y="3357874"/>
            <a:ext cx="1617403" cy="1617403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EA8157DF-33C6-444A-A435-D99B5CF76F1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84" y="5998468"/>
            <a:ext cx="1466939" cy="1951401"/>
          </a:xfrm>
          <a:prstGeom prst="rect">
            <a:avLst/>
          </a:prstGeom>
        </p:spPr>
      </p:pic>
      <p:sp>
        <p:nvSpPr>
          <p:cNvPr id="61" name="Freeform 3">
            <a:extLst>
              <a:ext uri="{FF2B5EF4-FFF2-40B4-BE49-F238E27FC236}">
                <a16:creationId xmlns:a16="http://schemas.microsoft.com/office/drawing/2014/main" id="{1FDA9BDF-2F79-4170-BCB5-8FC0D6A187C3}"/>
              </a:ext>
            </a:extLst>
          </p:cNvPr>
          <p:cNvSpPr/>
          <p:nvPr/>
        </p:nvSpPr>
        <p:spPr>
          <a:xfrm>
            <a:off x="6568773" y="5435510"/>
            <a:ext cx="1367603" cy="1360143"/>
          </a:xfrm>
          <a:custGeom>
            <a:avLst/>
            <a:gdLst/>
            <a:ahLst/>
            <a:cxnLst/>
            <a:rect l="l" t="t" r="r" b="b"/>
            <a:pathLst>
              <a:path w="2190134" h="2178187">
                <a:moveTo>
                  <a:pt x="0" y="0"/>
                </a:moveTo>
                <a:lnTo>
                  <a:pt x="2190133" y="0"/>
                </a:lnTo>
                <a:lnTo>
                  <a:pt x="2190133" y="2178188"/>
                </a:lnTo>
                <a:lnTo>
                  <a:pt x="0" y="21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C29C1359-2668-43BE-8298-C77275E2A5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94" y="2912280"/>
            <a:ext cx="2639547" cy="13168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8031AD-565D-4A23-B33B-9C5E4CB5129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r="15488" b="4689"/>
          <a:stretch/>
        </p:blipFill>
        <p:spPr>
          <a:xfrm>
            <a:off x="2283372" y="4331104"/>
            <a:ext cx="2897670" cy="1951401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779FCFFC-E4FE-4EF7-8146-AB6B3B2C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98FAEF3-B9D5-4E37-A429-D4B1133AE39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732" y="7472280"/>
            <a:ext cx="1443121" cy="14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98789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-1563806" y="6894394"/>
            <a:ext cx="5261212" cy="526121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19867" y="2668826"/>
            <a:ext cx="4079278" cy="131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6"/>
              </a:lnSpc>
            </a:pPr>
            <a:r>
              <a:rPr lang="zh-TW" altLang="en-US" sz="16600" spc="-296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目錄</a:t>
            </a:r>
            <a:endParaRPr lang="en-US" sz="16600" spc="-296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3302459" y="6086351"/>
            <a:ext cx="1616087" cy="161608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3865CDE-27A6-4BCA-871A-4584F4409661}"/>
              </a:ext>
            </a:extLst>
          </p:cNvPr>
          <p:cNvGrpSpPr/>
          <p:nvPr/>
        </p:nvGrpSpPr>
        <p:grpSpPr>
          <a:xfrm>
            <a:off x="6050995" y="2296538"/>
            <a:ext cx="4515011" cy="744575"/>
            <a:chOff x="6921148" y="1714500"/>
            <a:chExt cx="4515011" cy="744575"/>
          </a:xfrm>
        </p:grpSpPr>
        <p:sp>
          <p:nvSpPr>
            <p:cNvPr id="15" name="TextBox 15"/>
            <p:cNvSpPr txBox="1"/>
            <p:nvPr/>
          </p:nvSpPr>
          <p:spPr>
            <a:xfrm>
              <a:off x="7750414" y="1714500"/>
              <a:ext cx="368574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背景與動機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921148" y="1789853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8DAA203-CAF2-4FBA-A0CC-5C24E5CC6119}"/>
              </a:ext>
            </a:extLst>
          </p:cNvPr>
          <p:cNvGrpSpPr/>
          <p:nvPr/>
        </p:nvGrpSpPr>
        <p:grpSpPr>
          <a:xfrm>
            <a:off x="5983586" y="3650913"/>
            <a:ext cx="3827568" cy="786696"/>
            <a:chOff x="6853739" y="3068875"/>
            <a:chExt cx="3827568" cy="786696"/>
          </a:xfrm>
        </p:grpSpPr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389D7453-C457-45FB-ABE9-8EFB14AA0FD0}"/>
                </a:ext>
              </a:extLst>
            </p:cNvPr>
            <p:cNvSpPr txBox="1"/>
            <p:nvPr/>
          </p:nvSpPr>
          <p:spPr>
            <a:xfrm>
              <a:off x="7754282" y="306887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系統特色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74941C39-33FA-483A-A0B5-91FF2DB18444}"/>
                </a:ext>
              </a:extLst>
            </p:cNvPr>
            <p:cNvSpPr txBox="1"/>
            <p:nvPr/>
          </p:nvSpPr>
          <p:spPr>
            <a:xfrm>
              <a:off x="6853739" y="3186349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02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59900B0-EA0D-4D33-80AC-047A03426077}"/>
              </a:ext>
            </a:extLst>
          </p:cNvPr>
          <p:cNvGrpSpPr/>
          <p:nvPr/>
        </p:nvGrpSpPr>
        <p:grpSpPr>
          <a:xfrm>
            <a:off x="6050994" y="4999586"/>
            <a:ext cx="5069799" cy="762850"/>
            <a:chOff x="6921147" y="4417548"/>
            <a:chExt cx="5069799" cy="762850"/>
          </a:xfrm>
        </p:grpSpPr>
        <p:sp>
          <p:nvSpPr>
            <p:cNvPr id="59" name="TextBox 15">
              <a:extLst>
                <a:ext uri="{FF2B5EF4-FFF2-40B4-BE49-F238E27FC236}">
                  <a16:creationId xmlns:a16="http://schemas.microsoft.com/office/drawing/2014/main" id="{622F0F3B-E051-4FF9-9B55-75B379C8DCDF}"/>
                </a:ext>
              </a:extLst>
            </p:cNvPr>
            <p:cNvSpPr txBox="1"/>
            <p:nvPr/>
          </p:nvSpPr>
          <p:spPr>
            <a:xfrm>
              <a:off x="7866076" y="4417548"/>
              <a:ext cx="4124870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相似系統比對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0082F5BE-09EB-4146-86E4-ACBA9A077307}"/>
                </a:ext>
              </a:extLst>
            </p:cNvPr>
            <p:cNvSpPr txBox="1"/>
            <p:nvPr/>
          </p:nvSpPr>
          <p:spPr>
            <a:xfrm>
              <a:off x="6921147" y="4511176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03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9FDACF1-CD34-4C9B-A517-913C4973675E}"/>
              </a:ext>
            </a:extLst>
          </p:cNvPr>
          <p:cNvGrpSpPr/>
          <p:nvPr/>
        </p:nvGrpSpPr>
        <p:grpSpPr>
          <a:xfrm>
            <a:off x="6050993" y="7655130"/>
            <a:ext cx="5069800" cy="778274"/>
            <a:chOff x="6921146" y="5738959"/>
            <a:chExt cx="5069800" cy="778274"/>
          </a:xfrm>
        </p:grpSpPr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31459289-25CE-4B0F-AC9E-C5170DAD2A97}"/>
                </a:ext>
              </a:extLst>
            </p:cNvPr>
            <p:cNvSpPr txBox="1"/>
            <p:nvPr/>
          </p:nvSpPr>
          <p:spPr>
            <a:xfrm>
              <a:off x="7750414" y="5738959"/>
              <a:ext cx="4240532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系統架構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66" name="TextBox 16">
              <a:extLst>
                <a:ext uri="{FF2B5EF4-FFF2-40B4-BE49-F238E27FC236}">
                  <a16:creationId xmlns:a16="http://schemas.microsoft.com/office/drawing/2014/main" id="{F9B46AA2-F5D3-4A9E-A80C-BFB619F23A18}"/>
                </a:ext>
              </a:extLst>
            </p:cNvPr>
            <p:cNvSpPr txBox="1"/>
            <p:nvPr/>
          </p:nvSpPr>
          <p:spPr>
            <a:xfrm>
              <a:off x="6921146" y="5848011"/>
              <a:ext cx="944925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05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16BF20A-0D5E-4AE0-8B8A-8554EA091756}"/>
              </a:ext>
            </a:extLst>
          </p:cNvPr>
          <p:cNvGrpSpPr/>
          <p:nvPr/>
        </p:nvGrpSpPr>
        <p:grpSpPr>
          <a:xfrm>
            <a:off x="6044993" y="6306457"/>
            <a:ext cx="3766161" cy="756268"/>
            <a:chOff x="6915146" y="7085792"/>
            <a:chExt cx="3766161" cy="756268"/>
          </a:xfrm>
        </p:grpSpPr>
        <p:sp>
          <p:nvSpPr>
            <p:cNvPr id="71" name="TextBox 15">
              <a:extLst>
                <a:ext uri="{FF2B5EF4-FFF2-40B4-BE49-F238E27FC236}">
                  <a16:creationId xmlns:a16="http://schemas.microsoft.com/office/drawing/2014/main" id="{B76212F2-3FC2-487F-B368-713462E68F88}"/>
                </a:ext>
              </a:extLst>
            </p:cNvPr>
            <p:cNvSpPr txBox="1"/>
            <p:nvPr/>
          </p:nvSpPr>
          <p:spPr>
            <a:xfrm>
              <a:off x="7754282" y="7085792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營運規劃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3F3F7300-5BB6-4B6A-844C-967048385DC5}"/>
                </a:ext>
              </a:extLst>
            </p:cNvPr>
            <p:cNvSpPr txBox="1"/>
            <p:nvPr/>
          </p:nvSpPr>
          <p:spPr>
            <a:xfrm>
              <a:off x="6915146" y="7172838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04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1AE6B78-28BF-4C6D-8C80-91DBFA007536}"/>
              </a:ext>
            </a:extLst>
          </p:cNvPr>
          <p:cNvGrpSpPr/>
          <p:nvPr/>
        </p:nvGrpSpPr>
        <p:grpSpPr>
          <a:xfrm>
            <a:off x="11574928" y="2328368"/>
            <a:ext cx="3766161" cy="756268"/>
            <a:chOff x="6915146" y="8432625"/>
            <a:chExt cx="3766161" cy="756268"/>
          </a:xfrm>
        </p:grpSpPr>
        <p:sp>
          <p:nvSpPr>
            <p:cNvPr id="78" name="TextBox 15">
              <a:extLst>
                <a:ext uri="{FF2B5EF4-FFF2-40B4-BE49-F238E27FC236}">
                  <a16:creationId xmlns:a16="http://schemas.microsoft.com/office/drawing/2014/main" id="{10FF1050-41D5-48CD-9114-C0A261DA3839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7562D8A-940C-4065-BB7C-8AA971DAFEDF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06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E287F2FF-C45F-4D0B-BDE0-7A2E88F4A426}"/>
              </a:ext>
            </a:extLst>
          </p:cNvPr>
          <p:cNvGrpSpPr/>
          <p:nvPr/>
        </p:nvGrpSpPr>
        <p:grpSpPr>
          <a:xfrm>
            <a:off x="11559688" y="4999586"/>
            <a:ext cx="3766161" cy="756268"/>
            <a:chOff x="6915146" y="8432625"/>
            <a:chExt cx="3766161" cy="756268"/>
          </a:xfrm>
        </p:grpSpPr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F8FA12FA-51B6-4130-B0FD-FFEEC6CA391C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黃金屋</a:t>
              </a:r>
              <a:r>
                <a:rPr lang="en-US" altLang="zh-TW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App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6" name="TextBox 16">
              <a:extLst>
                <a:ext uri="{FF2B5EF4-FFF2-40B4-BE49-F238E27FC236}">
                  <a16:creationId xmlns:a16="http://schemas.microsoft.com/office/drawing/2014/main" id="{7BC0192E-6DB4-4AE8-A263-E73BBE0729D9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08</a:t>
              </a: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4FBA0A0-0861-44E2-8812-80B3DF4A6141}"/>
              </a:ext>
            </a:extLst>
          </p:cNvPr>
          <p:cNvGrpSpPr/>
          <p:nvPr/>
        </p:nvGrpSpPr>
        <p:grpSpPr>
          <a:xfrm>
            <a:off x="11574928" y="6286500"/>
            <a:ext cx="3766161" cy="756268"/>
            <a:chOff x="6915146" y="8432625"/>
            <a:chExt cx="3766161" cy="756268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5AE08A52-86CE-42EC-8248-8AB7A0B6F79A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資料庫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1D692421-3649-4DEC-899B-8575E2EB008E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09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550F3DE5-9959-46D3-81C2-182B6AB30366}"/>
              </a:ext>
            </a:extLst>
          </p:cNvPr>
          <p:cNvGrpSpPr/>
          <p:nvPr/>
        </p:nvGrpSpPr>
        <p:grpSpPr>
          <a:xfrm>
            <a:off x="11565419" y="7662093"/>
            <a:ext cx="3766161" cy="756268"/>
            <a:chOff x="6915146" y="8432625"/>
            <a:chExt cx="3766161" cy="756268"/>
          </a:xfrm>
        </p:grpSpPr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13E1E14F-701F-43EB-8CCB-73CCB48D1A3B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未來展望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2" name="TextBox 16">
              <a:extLst>
                <a:ext uri="{FF2B5EF4-FFF2-40B4-BE49-F238E27FC236}">
                  <a16:creationId xmlns:a16="http://schemas.microsoft.com/office/drawing/2014/main" id="{E8C61F0E-B3B4-474B-B831-66E31C0EE4F8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10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F9B4BCA1-2887-4477-8798-F868C4073C30}"/>
              </a:ext>
            </a:extLst>
          </p:cNvPr>
          <p:cNvGrpSpPr/>
          <p:nvPr/>
        </p:nvGrpSpPr>
        <p:grpSpPr>
          <a:xfrm>
            <a:off x="11574928" y="3658827"/>
            <a:ext cx="4862504" cy="756268"/>
            <a:chOff x="6915146" y="8432625"/>
            <a:chExt cx="4862504" cy="756268"/>
          </a:xfrm>
        </p:grpSpPr>
        <p:sp>
          <p:nvSpPr>
            <p:cNvPr id="56" name="TextBox 15">
              <a:extLst>
                <a:ext uri="{FF2B5EF4-FFF2-40B4-BE49-F238E27FC236}">
                  <a16:creationId xmlns:a16="http://schemas.microsoft.com/office/drawing/2014/main" id="{728B8842-5C08-418C-B1C8-786CCD2AA7EC}"/>
                </a:ext>
              </a:extLst>
            </p:cNvPr>
            <p:cNvSpPr txBox="1"/>
            <p:nvPr/>
          </p:nvSpPr>
          <p:spPr>
            <a:xfrm>
              <a:off x="7754282" y="8432625"/>
              <a:ext cx="4023368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自然語言處理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7" name="TextBox 16">
              <a:extLst>
                <a:ext uri="{FF2B5EF4-FFF2-40B4-BE49-F238E27FC236}">
                  <a16:creationId xmlns:a16="http://schemas.microsoft.com/office/drawing/2014/main" id="{1C3F323F-D6BE-4C46-9BBE-E83A95373BC3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07</a:t>
              </a:r>
            </a:p>
          </p:txBody>
        </p:sp>
      </p:grpSp>
    </p:spTree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2088376"/>
            <a:ext cx="2308324" cy="6465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CCAC8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</a:t>
            </a:r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架構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61932" y="534661"/>
            <a:ext cx="2478035" cy="25279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3C33FB-F8A9-4562-880B-19646B4B880A}"/>
              </a:ext>
            </a:extLst>
          </p:cNvPr>
          <p:cNvSpPr/>
          <p:nvPr/>
        </p:nvSpPr>
        <p:spPr>
          <a:xfrm>
            <a:off x="4769362" y="1047949"/>
            <a:ext cx="45959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0" cap="none" spc="0" dirty="0">
                <a:ln w="0"/>
                <a:solidFill>
                  <a:srgbClr val="CCAC8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從          出發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6811CF-8E17-4A67-B75F-1428FFB252C8}"/>
              </a:ext>
            </a:extLst>
          </p:cNvPr>
          <p:cNvSpPr txBox="1"/>
          <p:nvPr/>
        </p:nvSpPr>
        <p:spPr>
          <a:xfrm>
            <a:off x="5688658" y="1013464"/>
            <a:ext cx="2332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A84B2D"/>
                </a:solidFill>
                <a:latin typeface="Arial Black" panose="020B0A04020102020204" pitchFamily="34" charset="0"/>
              </a:rPr>
              <a:t>Data</a:t>
            </a:r>
            <a:endParaRPr lang="zh-TW" altLang="en-US" sz="6600" dirty="0">
              <a:solidFill>
                <a:srgbClr val="A84B2D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BF13F9-36C4-451E-A19B-C68651C5C7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E5CA9CF7-1E92-4A57-91B3-D3A38CDF419A}"/>
              </a:ext>
            </a:extLst>
          </p:cNvPr>
          <p:cNvSpPr/>
          <p:nvPr/>
        </p:nvSpPr>
        <p:spPr>
          <a:xfrm>
            <a:off x="6324600" y="3848100"/>
            <a:ext cx="7620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39839DCF-40BA-42E3-8CD8-E2BC4060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93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2088376"/>
            <a:ext cx="2308324" cy="6465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CCAC8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</a:t>
            </a:r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流程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5449874">
            <a:off x="561932" y="534661"/>
            <a:ext cx="2478035" cy="252791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D73BB01-46AF-4F58-B823-681C5480D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32" y="2088376"/>
            <a:ext cx="12221064" cy="678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162EC1-C6C2-4719-B225-B3B528477739}"/>
              </a:ext>
            </a:extLst>
          </p:cNvPr>
          <p:cNvSpPr/>
          <p:nvPr/>
        </p:nvSpPr>
        <p:spPr>
          <a:xfrm>
            <a:off x="4769362" y="1047949"/>
            <a:ext cx="45959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0" cap="none" spc="0" dirty="0">
                <a:ln w="0"/>
                <a:solidFill>
                  <a:srgbClr val="CCAC8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從          出發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41CB15-DDB1-4C54-9B6D-B311787367E5}"/>
              </a:ext>
            </a:extLst>
          </p:cNvPr>
          <p:cNvSpPr txBox="1"/>
          <p:nvPr/>
        </p:nvSpPr>
        <p:spPr>
          <a:xfrm>
            <a:off x="5688658" y="1013464"/>
            <a:ext cx="23471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A84B2D"/>
                </a:solidFill>
                <a:latin typeface="Arial Black" panose="020B0A04020102020204" pitchFamily="34" charset="0"/>
              </a:rPr>
              <a:t>User</a:t>
            </a:r>
            <a:endParaRPr lang="zh-TW" altLang="en-US" sz="6600" dirty="0">
              <a:solidFill>
                <a:srgbClr val="A84B2D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15EC92E-11B0-434B-8552-9A1E500F68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59EB2D19-143F-4073-86E1-75C26B79B72A}"/>
              </a:ext>
            </a:extLst>
          </p:cNvPr>
          <p:cNvSpPr/>
          <p:nvPr/>
        </p:nvSpPr>
        <p:spPr>
          <a:xfrm>
            <a:off x="5791200" y="2552700"/>
            <a:ext cx="991969" cy="6943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11E02D1E-2145-4729-BD49-8218B086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564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731312" y="5143500"/>
            <a:ext cx="2819400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爬蟲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報告人：黃薪橙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7009191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6737289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06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6780559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3783427"/>
            <a:ext cx="2308324" cy="32791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爬蟲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47143" y="2013728"/>
            <a:ext cx="2478035" cy="2527916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3D95F9F6-AD51-4DC4-A7CC-00ED500955E1}"/>
              </a:ext>
            </a:extLst>
          </p:cNvPr>
          <p:cNvSpPr/>
          <p:nvPr/>
        </p:nvSpPr>
        <p:spPr>
          <a:xfrm>
            <a:off x="4699793" y="2030376"/>
            <a:ext cx="4038598" cy="28955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548C81A3-19D8-45F6-BECB-6F281162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4681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664014-C81D-4A5E-9A13-C22FF2AD053E}"/>
              </a:ext>
            </a:extLst>
          </p:cNvPr>
          <p:cNvSpPr txBox="1"/>
          <p:nvPr/>
        </p:nvSpPr>
        <p:spPr>
          <a:xfrm flipH="1">
            <a:off x="7453061" y="1458098"/>
            <a:ext cx="404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ln w="12700" cmpd="sng">
                  <a:noFill/>
                  <a:prstDash val="solid"/>
                </a:ln>
                <a:solidFill>
                  <a:srgbClr val="A84B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Package</a:t>
            </a:r>
            <a:endParaRPr lang="zh-TW" altLang="en-US" sz="7200" b="1" dirty="0">
              <a:ln w="12700" cmpd="sng">
                <a:noFill/>
                <a:prstDash val="solid"/>
              </a:ln>
              <a:solidFill>
                <a:srgbClr val="A84B2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1754E4EE-E6F0-41B0-BFA2-2DBFAD2E44FA}"/>
              </a:ext>
            </a:extLst>
          </p:cNvPr>
          <p:cNvSpPr/>
          <p:nvPr/>
        </p:nvSpPr>
        <p:spPr>
          <a:xfrm>
            <a:off x="1152048" y="76860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F0A00EA1-0198-495B-965B-5AF2AB52D02E}"/>
              </a:ext>
            </a:extLst>
          </p:cNvPr>
          <p:cNvSpPr/>
          <p:nvPr/>
        </p:nvSpPr>
        <p:spPr>
          <a:xfrm>
            <a:off x="13998401" y="781049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3A530DD-B49C-4D45-B1D9-BAF0C0294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80" y="3613139"/>
            <a:ext cx="4908693" cy="120032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7C4FC99-5EF5-466D-A3D7-BF0EFD86C0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F1D111-ECCE-4544-ABA0-B39C0C3B8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10" y="4244918"/>
            <a:ext cx="3027679" cy="388394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9FD07B6-03C8-4507-8373-AFA141E69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15" y="7146412"/>
            <a:ext cx="5136195" cy="2056484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5AD66D4-12A0-42DA-8DFA-0F3CFACB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51286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6D0C01-0A9C-4CD1-B23A-01F42D739095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52882" y="3854431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52882" y="3854431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CA1E6A3D-0B70-FF1A-6981-220E45E45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701" y="4233232"/>
              <a:ext cx="2295332" cy="2295332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C1DDC1F-7B3C-DEE5-C78B-3029820E4FF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8567194" y="97178"/>
            <a:chExt cx="2405605" cy="4544291"/>
          </a:xfrm>
          <a:solidFill>
            <a:srgbClr val="A84B2D"/>
          </a:solidFill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8567194" y="97178"/>
              <a:ext cx="2405605" cy="4544291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5" name="圖片 14" descr="一張含有 卡通, 符號, 美工圖案 的圖片&#10;&#10;自動產生的描述">
              <a:extLst>
                <a:ext uri="{FF2B5EF4-FFF2-40B4-BE49-F238E27FC236}">
                  <a16:creationId xmlns:a16="http://schemas.microsoft.com/office/drawing/2014/main" id="{0BD02979-DD8B-4F38-661F-A6FAA418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353" y="2269105"/>
              <a:ext cx="2131534" cy="2131534"/>
            </a:xfrm>
            <a:prstGeom prst="rect">
              <a:avLst/>
            </a:prstGeom>
            <a:grpFill/>
          </p:spPr>
        </p:pic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8969" y="533705"/>
              <a:ext cx="1724303" cy="1724303"/>
            </a:xfrm>
            <a:prstGeom prst="rect">
              <a:avLst/>
            </a:prstGeom>
            <a:grpFill/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A293884-2C8A-460D-85C4-FEB03E484694}"/>
              </a:ext>
            </a:extLst>
          </p:cNvPr>
          <p:cNvGrpSpPr/>
          <p:nvPr/>
        </p:nvGrpSpPr>
        <p:grpSpPr>
          <a:xfrm>
            <a:off x="7115812" y="1086608"/>
            <a:ext cx="4056375" cy="1219200"/>
            <a:chOff x="7239000" y="1028700"/>
            <a:chExt cx="7496172" cy="121920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1D11A799-676E-415F-A8BB-69BEC9B881B6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F67446E-9B9A-4503-84D5-AE43461FCA55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-URL</a:t>
              </a:r>
              <a:endParaRPr lang="zh-TW" altLang="en-US" sz="72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AAEF234-1E88-4B0F-A527-FC209CF9579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0462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圖片 2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6FE97090-F58A-4803-86CE-D9377FF2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07741"/>
            <a:ext cx="12910992" cy="8146371"/>
          </a:xfrm>
          <a:prstGeom prst="rect">
            <a:avLst/>
          </a:prstGeom>
        </p:spPr>
      </p:pic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AB7E2FD-2242-48EA-8621-C867EFC35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6178889"/>
            <a:ext cx="13821599" cy="3685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B10BD4E-A056-4748-85D7-D7E62F333A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843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08B189-966F-4AF3-A54C-358A1544327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12356192" y="3045821"/>
            <a:chExt cx="2935334" cy="5544972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12356192" y="3045821"/>
              <a:ext cx="2935334" cy="5544972"/>
            </a:xfrm>
            <a:prstGeom prst="roundRect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1026" y="3578474"/>
              <a:ext cx="2104005" cy="2104005"/>
            </a:xfrm>
            <a:prstGeom prst="rect">
              <a:avLst/>
            </a:prstGeom>
            <a:solidFill>
              <a:srgbClr val="A84B2D"/>
            </a:solidFill>
          </p:spPr>
        </p:pic>
        <p:pic>
          <p:nvPicPr>
            <p:cNvPr id="28" name="圖片 27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6B49153E-A6E7-4E40-B95F-3B82C71E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6618" y="5783822"/>
              <a:ext cx="2394482" cy="2394482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CA495B3-C2ED-4285-B07B-22E0BE43F173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90487" y="6005492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90487" y="6005492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5E120AC-DD68-4F9B-A4AB-89665F7F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38" y="6465212"/>
              <a:ext cx="2282004" cy="2282004"/>
            </a:xfrm>
            <a:prstGeom prst="rect">
              <a:avLst/>
            </a:prstGeom>
          </p:spPr>
        </p:pic>
      </p:grpSp>
      <p:pic>
        <p:nvPicPr>
          <p:cNvPr id="33" name="圖片 32">
            <a:extLst>
              <a:ext uri="{FF2B5EF4-FFF2-40B4-BE49-F238E27FC236}">
                <a16:creationId xmlns:a16="http://schemas.microsoft.com/office/drawing/2014/main" id="{EF80E55C-9DE5-4FCF-89D8-394BEAB348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CE083B45-D422-4EE7-92D3-2BEEE2501854}"/>
              </a:ext>
            </a:extLst>
          </p:cNvPr>
          <p:cNvGrpSpPr/>
          <p:nvPr/>
        </p:nvGrpSpPr>
        <p:grpSpPr>
          <a:xfrm>
            <a:off x="7115812" y="1086608"/>
            <a:ext cx="4056375" cy="1219200"/>
            <a:chOff x="7239000" y="1028700"/>
            <a:chExt cx="7496172" cy="1219200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4DCA0B44-14E7-4148-8E6D-4CE10674F00F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202B522-B638-47D4-AF93-5F872138983C}"/>
                </a:ext>
              </a:extLst>
            </p:cNvPr>
            <p:cNvSpPr/>
            <p:nvPr/>
          </p:nvSpPr>
          <p:spPr>
            <a:xfrm>
              <a:off x="7419973" y="1028700"/>
              <a:ext cx="731519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圖片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653171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A1368B5-6E61-4F6C-B53C-C85BF04DB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32" y="2096356"/>
            <a:ext cx="12584336" cy="7409594"/>
          </a:xfrm>
          <a:prstGeom prst="rect">
            <a:avLst/>
          </a:prstGeom>
        </p:spPr>
      </p:pic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2390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E36E0F9-2EF2-439B-83E7-BBB3785CD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63451"/>
            <a:ext cx="10563300" cy="4299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D5650B-7A7F-47CE-96A1-9C597B21DC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33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08B189-966F-4AF3-A54C-358A1544327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12356192" y="3045821"/>
            <a:chExt cx="2935334" cy="5544972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12356192" y="3045821"/>
              <a:ext cx="2935334" cy="5544972"/>
            </a:xfrm>
            <a:prstGeom prst="roundRect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1026" y="3578474"/>
              <a:ext cx="2104005" cy="2104005"/>
            </a:xfrm>
            <a:prstGeom prst="rect">
              <a:avLst/>
            </a:prstGeom>
            <a:solidFill>
              <a:srgbClr val="A84B2D"/>
            </a:solidFill>
          </p:spPr>
        </p:pic>
        <p:pic>
          <p:nvPicPr>
            <p:cNvPr id="28" name="圖片 27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6B49153E-A6E7-4E40-B95F-3B82C71E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6618" y="5783822"/>
              <a:ext cx="2394482" cy="2394482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AD090B8-F637-4952-A02E-28648B19A6A5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90487" y="6005492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90487" y="6005492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D89A6D3-966D-4E09-8BB9-106D454A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898" y="6443864"/>
              <a:ext cx="2286340" cy="228634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8FEABB06-FB8B-4B4B-B9A2-B0F2A20F5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1424C7E9-4D18-490E-B1F1-9C37DCCC36B1}"/>
              </a:ext>
            </a:extLst>
          </p:cNvPr>
          <p:cNvGrpSpPr/>
          <p:nvPr/>
        </p:nvGrpSpPr>
        <p:grpSpPr>
          <a:xfrm>
            <a:off x="5602329" y="1006038"/>
            <a:ext cx="7024289" cy="2308324"/>
            <a:chOff x="7239000" y="1028700"/>
            <a:chExt cx="7496172" cy="2308324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28E44B5E-AF1A-4DF1-8BA9-D447CAA2470A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39C3863-C8CC-4671-98B7-092482ED1821}"/>
                </a:ext>
              </a:extLst>
            </p:cNvPr>
            <p:cNvSpPr/>
            <p:nvPr/>
          </p:nvSpPr>
          <p:spPr>
            <a:xfrm>
              <a:off x="7419973" y="1028700"/>
              <a:ext cx="7315199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房屋詳細資料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643888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637357" y="5143500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背景與動機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報告人：蘇櫟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E38EA44-F98D-4EAF-8417-E7925FD07E9D}"/>
              </a:ext>
            </a:extLst>
          </p:cNvPr>
          <p:cNvGrpSpPr/>
          <p:nvPr/>
        </p:nvGrpSpPr>
        <p:grpSpPr>
          <a:xfrm>
            <a:off x="4556760" y="3770652"/>
            <a:ext cx="1970826" cy="3759525"/>
            <a:chOff x="5257800" y="3695700"/>
            <a:chExt cx="1970826" cy="375952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61CB1817-AD92-4D07-A36F-B0054EF48D45}"/>
                </a:ext>
              </a:extLst>
            </p:cNvPr>
            <p:cNvSpPr/>
            <p:nvPr/>
          </p:nvSpPr>
          <p:spPr>
            <a:xfrm>
              <a:off x="5616276" y="4265650"/>
              <a:ext cx="1416644" cy="1431890"/>
            </a:xfrm>
            <a:prstGeom prst="roundRect">
              <a:avLst/>
            </a:prstGeom>
            <a:solidFill>
              <a:srgbClr val="E8E5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98504BFC-E29D-451C-98A1-0F82377186BF}"/>
                </a:ext>
              </a:extLst>
            </p:cNvPr>
            <p:cNvSpPr txBox="1"/>
            <p:nvPr/>
          </p:nvSpPr>
          <p:spPr>
            <a:xfrm>
              <a:off x="5257800" y="3695700"/>
              <a:ext cx="1970826" cy="3759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r>
                <a:rPr lang="en-US" altLang="zh-TW" sz="138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01</a:t>
              </a:r>
              <a:endParaRPr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938060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7" name="圖片 16" descr="一張含有 文字, 螢幕擷取畫面, 字型, 網頁 的圖片&#10;&#10;自動產生的描述">
            <a:extLst>
              <a:ext uri="{FF2B5EF4-FFF2-40B4-BE49-F238E27FC236}">
                <a16:creationId xmlns:a16="http://schemas.microsoft.com/office/drawing/2014/main" id="{94C178A5-DD1E-4411-80C8-91761A22D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87" y="2951818"/>
            <a:ext cx="11057311" cy="5279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61C4552E-D694-4B5E-AFE5-85FD52B8F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65" y="2854589"/>
            <a:ext cx="10354554" cy="54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EA90C5-9065-4842-951B-73377472AC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8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 descr="一張含有 文字, 字型, 收據, 螢幕擷取畫面 的圖片&#10;&#10;自動產生的描述">
            <a:extLst>
              <a:ext uri="{FF2B5EF4-FFF2-40B4-BE49-F238E27FC236}">
                <a16:creationId xmlns:a16="http://schemas.microsoft.com/office/drawing/2014/main" id="{05ED60BC-2EB2-43B4-A44A-ACE64497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2" y="3978763"/>
            <a:ext cx="13073703" cy="4069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圖片 2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9C122B5-6EF9-45A6-803E-FA0C02315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12" y="3286953"/>
            <a:ext cx="11860921" cy="5453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1C26965-9C44-4EEA-AF6A-D9267832E4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81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178015" y="5143500"/>
            <a:ext cx="7956473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自然語言處理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報告人：蘇櫟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4455895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4183993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07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139940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30590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49" y="781050"/>
            <a:ext cx="1623059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9731110" y="3999537"/>
            <a:ext cx="5167301" cy="5262663"/>
            <a:chOff x="0" y="0"/>
            <a:chExt cx="2028759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28759" cy="2709333"/>
            </a:xfrm>
            <a:custGeom>
              <a:avLst/>
              <a:gdLst/>
              <a:ahLst/>
              <a:cxnLst/>
              <a:rect l="l" t="t" r="r" b="b"/>
              <a:pathLst>
                <a:path w="2028759" h="2709333">
                  <a:moveTo>
                    <a:pt x="0" y="0"/>
                  </a:moveTo>
                  <a:lnTo>
                    <a:pt x="2028759" y="0"/>
                  </a:lnTo>
                  <a:lnTo>
                    <a:pt x="20287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28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F8A5C3F-E4F0-4EBB-926E-8B9FBA5C5FCA}"/>
              </a:ext>
            </a:extLst>
          </p:cNvPr>
          <p:cNvSpPr/>
          <p:nvPr/>
        </p:nvSpPr>
        <p:spPr>
          <a:xfrm>
            <a:off x="10366503" y="4626157"/>
            <a:ext cx="3965032" cy="3965032"/>
          </a:xfrm>
          <a:prstGeom prst="ellipse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D7F588D-E9D9-43AF-AD91-68E7F56B1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0783" y="5087160"/>
            <a:ext cx="2954085" cy="2954085"/>
          </a:xfrm>
          <a:prstGeom prst="ellips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4">
            <a:extLst>
              <a:ext uri="{FF2B5EF4-FFF2-40B4-BE49-F238E27FC236}">
                <a16:creationId xmlns:a16="http://schemas.microsoft.com/office/drawing/2014/main" id="{AA56FC44-7FBA-43C7-8D7A-D3D9BB57E28C}"/>
              </a:ext>
            </a:extLst>
          </p:cNvPr>
          <p:cNvGrpSpPr/>
          <p:nvPr/>
        </p:nvGrpSpPr>
        <p:grpSpPr>
          <a:xfrm>
            <a:off x="3293833" y="3999537"/>
            <a:ext cx="5183275" cy="5278939"/>
            <a:chOff x="0" y="0"/>
            <a:chExt cx="2028759" cy="2709333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270CACE-4236-4870-A1A2-9FDBDCABC077}"/>
                </a:ext>
              </a:extLst>
            </p:cNvPr>
            <p:cNvSpPr/>
            <p:nvPr/>
          </p:nvSpPr>
          <p:spPr>
            <a:xfrm>
              <a:off x="0" y="0"/>
              <a:ext cx="2028759" cy="2709333"/>
            </a:xfrm>
            <a:custGeom>
              <a:avLst/>
              <a:gdLst/>
              <a:ahLst/>
              <a:cxnLst/>
              <a:rect l="l" t="t" r="r" b="b"/>
              <a:pathLst>
                <a:path w="2028759" h="2709333">
                  <a:moveTo>
                    <a:pt x="0" y="0"/>
                  </a:moveTo>
                  <a:lnTo>
                    <a:pt x="2028759" y="0"/>
                  </a:lnTo>
                  <a:lnTo>
                    <a:pt x="20287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6" name="TextBox 6">
              <a:extLst>
                <a:ext uri="{FF2B5EF4-FFF2-40B4-BE49-F238E27FC236}">
                  <a16:creationId xmlns:a16="http://schemas.microsoft.com/office/drawing/2014/main" id="{5421B16F-9457-4EDA-B3E9-BACBDD5D9D9C}"/>
                </a:ext>
              </a:extLst>
            </p:cNvPr>
            <p:cNvSpPr txBox="1"/>
            <p:nvPr/>
          </p:nvSpPr>
          <p:spPr>
            <a:xfrm>
              <a:off x="0" y="-38100"/>
              <a:ext cx="2028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7" name="橢圓 26">
            <a:extLst>
              <a:ext uri="{FF2B5EF4-FFF2-40B4-BE49-F238E27FC236}">
                <a16:creationId xmlns:a16="http://schemas.microsoft.com/office/drawing/2014/main" id="{29A2115B-AE7D-4FDA-A481-0DDC30C15A2C}"/>
              </a:ext>
            </a:extLst>
          </p:cNvPr>
          <p:cNvSpPr/>
          <p:nvPr/>
        </p:nvSpPr>
        <p:spPr>
          <a:xfrm>
            <a:off x="3864426" y="4630169"/>
            <a:ext cx="3977290" cy="3977290"/>
          </a:xfrm>
          <a:prstGeom prst="ellipse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A6E5CA31-3809-4C14-904D-ABD2ED66F1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6" t="30730" r="8843" b="21509"/>
          <a:stretch/>
        </p:blipFill>
        <p:spPr>
          <a:xfrm>
            <a:off x="4201368" y="5918311"/>
            <a:ext cx="3259988" cy="1303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D590B63-6C71-4247-BE95-30412ADD2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58A8535-DEDE-4357-9EB3-F3F7CF029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975" y="876300"/>
            <a:ext cx="6029441" cy="3007974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0198269-FFE1-4840-93FF-7F19FF73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0079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B4C118-116C-40BE-A388-2AD7BF541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C54B36F-6C7E-4530-981D-796432D6395C}"/>
              </a:ext>
            </a:extLst>
          </p:cNvPr>
          <p:cNvSpPr txBox="1"/>
          <p:nvPr/>
        </p:nvSpPr>
        <p:spPr>
          <a:xfrm>
            <a:off x="1628001" y="3894997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程式碼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3C56D7E-907C-4077-AB5C-3941E0D66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22" y="1430267"/>
            <a:ext cx="2084851" cy="20848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5623108-291A-46D8-B0BE-F61C7B3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32" y="2011515"/>
            <a:ext cx="11607863" cy="59030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25F422-36BF-4899-85AA-EF48BC35CA51}"/>
              </a:ext>
            </a:extLst>
          </p:cNvPr>
          <p:cNvSpPr/>
          <p:nvPr/>
        </p:nvSpPr>
        <p:spPr>
          <a:xfrm>
            <a:off x="4800600" y="6407441"/>
            <a:ext cx="9524993" cy="1784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D59B579-DCF3-49FD-A48B-07E8BA09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4823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3"/>
            <a:ext cx="0" cy="9778136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B4C118-116C-40BE-A388-2AD7BF541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C54B36F-6C7E-4530-981D-796432D6395C}"/>
              </a:ext>
            </a:extLst>
          </p:cNvPr>
          <p:cNvSpPr txBox="1"/>
          <p:nvPr/>
        </p:nvSpPr>
        <p:spPr>
          <a:xfrm>
            <a:off x="1628001" y="3894997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程式碼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3C56D7E-907C-4077-AB5C-3941E0D66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22" y="1430267"/>
            <a:ext cx="2084851" cy="20848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DB0A34-48C4-4FAB-8C8C-0DFC246B7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33" y="1723430"/>
            <a:ext cx="11717395" cy="272518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64D5806-AF1D-46CC-B84B-ADD5A4B1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43" y="5838382"/>
            <a:ext cx="11126164" cy="416088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DC21C8-58A3-4258-9F1B-D76A3EEAABEF}"/>
              </a:ext>
            </a:extLst>
          </p:cNvPr>
          <p:cNvSpPr txBox="1"/>
          <p:nvPr/>
        </p:nvSpPr>
        <p:spPr>
          <a:xfrm>
            <a:off x="4991433" y="800100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原始資料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8BCDACD-70A1-4A6F-AF5C-98061F3A5869}"/>
              </a:ext>
            </a:extLst>
          </p:cNvPr>
          <p:cNvSpPr txBox="1"/>
          <p:nvPr/>
        </p:nvSpPr>
        <p:spPr>
          <a:xfrm>
            <a:off x="4991433" y="4906959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輸出結果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D1C695-A89E-40AF-AFA3-470D992A990A}"/>
              </a:ext>
            </a:extLst>
          </p:cNvPr>
          <p:cNvSpPr/>
          <p:nvPr/>
        </p:nvSpPr>
        <p:spPr>
          <a:xfrm>
            <a:off x="5715001" y="5830289"/>
            <a:ext cx="4419600" cy="1218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51EA5D3-0907-4CEF-BEFB-9DD51E1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95035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609600" y="0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1A175C-318D-4E12-AC39-0BB3247CDA9C}"/>
              </a:ext>
            </a:extLst>
          </p:cNvPr>
          <p:cNvSpPr txBox="1"/>
          <p:nvPr/>
        </p:nvSpPr>
        <p:spPr>
          <a:xfrm>
            <a:off x="16359134" y="1668213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未來功能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FCD1DA1-D879-491C-96AB-115D5F18A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210">
            <a:off x="15898730" y="5550199"/>
            <a:ext cx="2089273" cy="20892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27BC4C-090B-4A30-B6A5-0779B949226E}"/>
              </a:ext>
            </a:extLst>
          </p:cNvPr>
          <p:cNvSpPr/>
          <p:nvPr/>
        </p:nvSpPr>
        <p:spPr>
          <a:xfrm>
            <a:off x="5453621" y="5256234"/>
            <a:ext cx="5943600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新增重複房源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FAAA66-FE70-4D21-9747-456A1EBCED3B}"/>
              </a:ext>
            </a:extLst>
          </p:cNvPr>
          <p:cNvSpPr/>
          <p:nvPr/>
        </p:nvSpPr>
        <p:spPr>
          <a:xfrm>
            <a:off x="1103902" y="2357478"/>
            <a:ext cx="3175231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出租人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A5AE12-2CEF-4C21-A96E-6504AF4D0A94}"/>
              </a:ext>
            </a:extLst>
          </p:cNvPr>
          <p:cNvSpPr/>
          <p:nvPr/>
        </p:nvSpPr>
        <p:spPr>
          <a:xfrm>
            <a:off x="10406269" y="8495019"/>
            <a:ext cx="5601441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新增租金選項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590273B9-EEED-4611-98E7-B3C673F559D7}"/>
              </a:ext>
            </a:extLst>
          </p:cNvPr>
          <p:cNvSpPr/>
          <p:nvPr/>
        </p:nvSpPr>
        <p:spPr>
          <a:xfrm rot="16694215">
            <a:off x="5275084" y="2476316"/>
            <a:ext cx="1482293" cy="2857979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EF045437-C408-4064-8E00-1993F7742114}"/>
              </a:ext>
            </a:extLst>
          </p:cNvPr>
          <p:cNvSpPr/>
          <p:nvPr/>
        </p:nvSpPr>
        <p:spPr>
          <a:xfrm rot="17156637">
            <a:off x="12242097" y="5400235"/>
            <a:ext cx="1543399" cy="2975797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0B7DC394-0CED-4422-AB87-06DDD4AD0E58}"/>
              </a:ext>
            </a:extLst>
          </p:cNvPr>
          <p:cNvSpPr/>
          <p:nvPr/>
        </p:nvSpPr>
        <p:spPr>
          <a:xfrm>
            <a:off x="286601" y="5458473"/>
            <a:ext cx="4270819" cy="467102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4B75D5-0008-41DA-A9A6-6F0955E2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6736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E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0E2C4FA6-09F7-48B7-9A57-76DCFCA04F9B}"/>
              </a:ext>
            </a:extLst>
          </p:cNvPr>
          <p:cNvGrpSpPr/>
          <p:nvPr/>
        </p:nvGrpSpPr>
        <p:grpSpPr>
          <a:xfrm flipH="1">
            <a:off x="533400" y="0"/>
            <a:ext cx="18440400" cy="12016153"/>
            <a:chOff x="-316523" y="-826479"/>
            <a:chExt cx="18440400" cy="12016153"/>
          </a:xfrm>
          <a:solidFill>
            <a:schemeClr val="bg1"/>
          </a:solidFill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4962FB3F-09C0-46C8-B6E8-4ECE264F1CD2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E90C70-E76D-4DBB-912D-40DABDEDC89F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9F62EBD-8BA8-4256-AEF4-1A9B63135224}"/>
              </a:ext>
            </a:extLst>
          </p:cNvPr>
          <p:cNvSpPr txBox="1"/>
          <p:nvPr/>
        </p:nvSpPr>
        <p:spPr>
          <a:xfrm>
            <a:off x="518517" y="1714500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未來功能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39DCC-4054-46B1-A192-35F1B02C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80" y="3600735"/>
            <a:ext cx="4401682" cy="26410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9B4E12-B140-428B-B46C-9CB1704DE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8"/>
          <a:stretch/>
        </p:blipFill>
        <p:spPr>
          <a:xfrm>
            <a:off x="11342762" y="3127796"/>
            <a:ext cx="5205338" cy="339970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1BBA9D8-E225-4EB1-B478-EF325F9F0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415">
            <a:off x="580668" y="5495568"/>
            <a:ext cx="2089273" cy="2089273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2128F5C-F678-445A-9755-6157B306C792}"/>
              </a:ext>
            </a:extLst>
          </p:cNvPr>
          <p:cNvGrpSpPr/>
          <p:nvPr/>
        </p:nvGrpSpPr>
        <p:grpSpPr>
          <a:xfrm>
            <a:off x="8142543" y="282484"/>
            <a:ext cx="3631838" cy="1219200"/>
            <a:chOff x="7239000" y="1028700"/>
            <a:chExt cx="7496172" cy="1219200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85D49A6C-D57F-473A-A06A-4147E5329DA0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rgbClr val="A84B2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B396213-A1A7-4772-AB4A-1385CEA21402}"/>
                </a:ext>
              </a:extLst>
            </p:cNvPr>
            <p:cNvSpPr/>
            <p:nvPr/>
          </p:nvSpPr>
          <p:spPr>
            <a:xfrm>
              <a:off x="7419971" y="1028700"/>
              <a:ext cx="73152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chemeClr val="bg1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影像辨識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46EF4E-3651-4801-AAF9-001EF76FEF39}"/>
              </a:ext>
            </a:extLst>
          </p:cNvPr>
          <p:cNvSpPr txBox="1"/>
          <p:nvPr/>
        </p:nvSpPr>
        <p:spPr>
          <a:xfrm>
            <a:off x="4165009" y="6657624"/>
            <a:ext cx="5035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圖片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生成</a:t>
            </a:r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文字</a:t>
            </a:r>
            <a:endParaRPr lang="zh-TW" altLang="en-US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68D73F9-E0C0-45F8-9DED-C51114F06AD9}"/>
              </a:ext>
            </a:extLst>
          </p:cNvPr>
          <p:cNvSpPr txBox="1"/>
          <p:nvPr/>
        </p:nvSpPr>
        <p:spPr>
          <a:xfrm>
            <a:off x="11291962" y="6657624"/>
            <a:ext cx="5035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物件偵測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技術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30E18F-4FB5-41D0-9221-8BC41E54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0E2C4FA6-09F7-48B7-9A57-76DCFCA04F9B}"/>
              </a:ext>
            </a:extLst>
          </p:cNvPr>
          <p:cNvGrpSpPr/>
          <p:nvPr/>
        </p:nvGrpSpPr>
        <p:grpSpPr>
          <a:xfrm>
            <a:off x="-670917" y="-12700"/>
            <a:ext cx="18440400" cy="12016153"/>
            <a:chOff x="-316523" y="-826479"/>
            <a:chExt cx="18440400" cy="12016153"/>
          </a:xfrm>
          <a:solidFill>
            <a:srgbClr val="E8E5DA"/>
          </a:solidFill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4962FB3F-09C0-46C8-B6E8-4ECE264F1CD2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E90C70-E76D-4DBB-912D-40DABDEDC89F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9F62EBD-8BA8-4256-AEF4-1A9B63135224}"/>
              </a:ext>
            </a:extLst>
          </p:cNvPr>
          <p:cNvSpPr txBox="1"/>
          <p:nvPr/>
        </p:nvSpPr>
        <p:spPr>
          <a:xfrm>
            <a:off x="16306800" y="1714500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技術困難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2910A98-D6A4-4B21-A3BD-3A9B9B535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40511" y="6382498"/>
            <a:ext cx="1403924" cy="1403924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7F38DD17-B672-405B-AC46-BDCE0C9A9543}"/>
              </a:ext>
            </a:extLst>
          </p:cNvPr>
          <p:cNvGrpSpPr/>
          <p:nvPr/>
        </p:nvGrpSpPr>
        <p:grpSpPr>
          <a:xfrm>
            <a:off x="6477000" y="282484"/>
            <a:ext cx="3631838" cy="1219200"/>
            <a:chOff x="7239000" y="1028700"/>
            <a:chExt cx="7496172" cy="1219200"/>
          </a:xfrm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222C3B25-A4A3-4E18-86E6-0DCEF56AD329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FDFA3D3-1729-4854-9A7B-C83A36B3B345}"/>
                </a:ext>
              </a:extLst>
            </p:cNvPr>
            <p:cNvSpPr/>
            <p:nvPr/>
          </p:nvSpPr>
          <p:spPr>
            <a:xfrm>
              <a:off x="7419971" y="1028700"/>
              <a:ext cx="73152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租房訊息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A624FAE-BBC3-439F-A230-2E8A7B668F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9"/>
          <a:stretch/>
        </p:blipFill>
        <p:spPr>
          <a:xfrm>
            <a:off x="914493" y="2199152"/>
            <a:ext cx="14456099" cy="567967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8D7DF89-5901-4825-83D2-35932B4449DE}"/>
              </a:ext>
            </a:extLst>
          </p:cNvPr>
          <p:cNvSpPr/>
          <p:nvPr/>
        </p:nvSpPr>
        <p:spPr>
          <a:xfrm>
            <a:off x="3245642" y="6818408"/>
            <a:ext cx="9601200" cy="44982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C01F7F-E983-4D83-A170-366BD79C74A7}"/>
              </a:ext>
            </a:extLst>
          </p:cNvPr>
          <p:cNvSpPr/>
          <p:nvPr/>
        </p:nvSpPr>
        <p:spPr>
          <a:xfrm>
            <a:off x="3245642" y="3618008"/>
            <a:ext cx="7315200" cy="3193772"/>
          </a:xfrm>
          <a:prstGeom prst="rect">
            <a:avLst/>
          </a:prstGeom>
          <a:noFill/>
          <a:ln>
            <a:solidFill>
              <a:srgbClr val="F4A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1FB39BF-32B1-4D5C-A790-E62AFB045BEA}"/>
              </a:ext>
            </a:extLst>
          </p:cNvPr>
          <p:cNvSpPr txBox="1"/>
          <p:nvPr/>
        </p:nvSpPr>
        <p:spPr>
          <a:xfrm>
            <a:off x="11011242" y="4303808"/>
            <a:ext cx="1537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>
                <a:solidFill>
                  <a:srgbClr val="F4A34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廣告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BA5F410-F1CC-4806-B790-01DAADADAB6F}"/>
              </a:ext>
            </a:extLst>
          </p:cNvPr>
          <p:cNvSpPr txBox="1"/>
          <p:nvPr/>
        </p:nvSpPr>
        <p:spPr>
          <a:xfrm>
            <a:off x="13231413" y="6327118"/>
            <a:ext cx="2214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>
                <a:solidFill>
                  <a:srgbClr val="92D05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關鍵字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F7748A-03C7-4271-B537-51A2F997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9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3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239000" y="5143500"/>
            <a:ext cx="6203887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黃金屋</a:t>
            </a:r>
            <a:r>
              <a:rPr lang="en-US" altLang="zh-TW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App</a:t>
            </a:r>
            <a:endParaRPr lang="zh-TW" altLang="en-US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報告人：陳玉函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55168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52449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08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791885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10800000">
            <a:off x="-2025830" y="941442"/>
            <a:ext cx="9722001" cy="2114054"/>
            <a:chOff x="0" y="-47625"/>
            <a:chExt cx="1543813" cy="454025"/>
          </a:xfrm>
        </p:grpSpPr>
        <p:sp>
          <p:nvSpPr>
            <p:cNvPr id="7" name="Freeform 7"/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4290974" y="2249899"/>
            <a:ext cx="98297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北漂學子</a:t>
            </a:r>
            <a:endParaRPr lang="en-US" altLang="zh-TW" sz="6600" dirty="0"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花費大量時間、心力</a:t>
            </a:r>
            <a:endParaRPr lang="en-US" altLang="zh-TW" sz="6600" dirty="0"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✓租屋平台優點 ✗不好用的地方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EBE6B1C-235A-45D5-A3F5-4FDE3E651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442042"/>
            <a:ext cx="4476745" cy="35610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F2A0DA-AFCA-429F-B72F-ACDB0FE23E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E8679255-8484-43DE-A68C-1A321579A396}"/>
              </a:ext>
            </a:extLst>
          </p:cNvPr>
          <p:cNvSpPr txBox="1"/>
          <p:nvPr/>
        </p:nvSpPr>
        <p:spPr>
          <a:xfrm>
            <a:off x="1168069" y="1954510"/>
            <a:ext cx="5613731" cy="750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15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背景與動機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11258-1D9B-4271-9CCD-5EC8EE6E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24165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98373" y="3817379"/>
            <a:ext cx="2167581" cy="26468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1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App</a:t>
            </a:r>
            <a:endParaRPr lang="zh-TW" altLang="en-US" sz="1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118184" y="2965142"/>
            <a:ext cx="2478035" cy="2527916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3D95F9F6-AD51-4DC4-A7CC-00ED500955E1}"/>
              </a:ext>
            </a:extLst>
          </p:cNvPr>
          <p:cNvSpPr/>
          <p:nvPr/>
        </p:nvSpPr>
        <p:spPr>
          <a:xfrm>
            <a:off x="13658834" y="2705100"/>
            <a:ext cx="3181366" cy="304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0B41BF5F-4F14-455F-A93E-0D62EE7FD3C5}"/>
              </a:ext>
            </a:extLst>
          </p:cNvPr>
          <p:cNvSpPr/>
          <p:nvPr/>
        </p:nvSpPr>
        <p:spPr>
          <a:xfrm>
            <a:off x="10822128" y="5702678"/>
            <a:ext cx="3181366" cy="304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E401C14-F9F3-417D-8EBB-AF1948AF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58247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F87AE48A-A296-47B9-939C-166748E5D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814440"/>
              </p:ext>
            </p:extLst>
          </p:nvPr>
        </p:nvGraphicFramePr>
        <p:xfrm>
          <a:off x="3314700" y="2113296"/>
          <a:ext cx="119634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4807032" y="800084"/>
            <a:ext cx="8978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歷年全球行動作業系統佔比圖</a:t>
            </a:r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468C39A0-737C-457D-9485-058128C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A21159E-7D50-47B6-A2AE-35415A8F9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7124700"/>
            <a:ext cx="2178187" cy="21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325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4571537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351622" y="959443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搜尋流程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1D5E15CD-540A-4217-AAC0-C24B2DE853AE}"/>
              </a:ext>
            </a:extLst>
          </p:cNvPr>
          <p:cNvSpPr/>
          <p:nvPr/>
        </p:nvSpPr>
        <p:spPr>
          <a:xfrm>
            <a:off x="8687953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534CC20D-44F7-4EF5-97BC-6BB8F65F31F4}"/>
              </a:ext>
            </a:extLst>
          </p:cNvPr>
          <p:cNvSpPr/>
          <p:nvPr/>
        </p:nvSpPr>
        <p:spPr>
          <a:xfrm>
            <a:off x="13163866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18DDBE7-78E4-4ECD-91E1-CD7B15196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9" y="2482388"/>
            <a:ext cx="3236719" cy="7012891"/>
          </a:xfrm>
          <a:prstGeom prst="rect">
            <a:avLst/>
          </a:prstGeom>
        </p:spPr>
      </p:pic>
      <p:pic>
        <p:nvPicPr>
          <p:cNvPr id="26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10712E02-D87E-4778-A773-F093DA7F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220" y="8794157"/>
            <a:ext cx="1066799" cy="1066799"/>
          </a:xfrm>
          <a:prstGeom prst="rect">
            <a:avLst/>
          </a:prstGeom>
        </p:spPr>
      </p:pic>
      <p:pic>
        <p:nvPicPr>
          <p:cNvPr id="27" name="搜尋-設定搜尋條件">
            <a:extLst>
              <a:ext uri="{FF2B5EF4-FFF2-40B4-BE49-F238E27FC236}">
                <a16:creationId xmlns:a16="http://schemas.microsoft.com/office/drawing/2014/main" id="{8B37C74C-8F19-4A36-A31E-CFD2029411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71" y="2481459"/>
            <a:ext cx="3100754" cy="6718300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FBA74221-333E-468A-90B3-654EFB97AFC0}"/>
              </a:ext>
            </a:extLst>
          </p:cNvPr>
          <p:cNvGrpSpPr/>
          <p:nvPr/>
        </p:nvGrpSpPr>
        <p:grpSpPr>
          <a:xfrm>
            <a:off x="14345505" y="200932"/>
            <a:ext cx="2410680" cy="9879772"/>
            <a:chOff x="5340865" y="-2621972"/>
            <a:chExt cx="4747846" cy="19458254"/>
          </a:xfrm>
        </p:grpSpPr>
        <p:pic>
          <p:nvPicPr>
            <p:cNvPr id="19" name="搜尋詳細1">
              <a:extLst>
                <a:ext uri="{FF2B5EF4-FFF2-40B4-BE49-F238E27FC236}">
                  <a16:creationId xmlns:a16="http://schemas.microsoft.com/office/drawing/2014/main" id="{0F169C37-B942-470E-9DA1-2DDAE7624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92"/>
            <a:stretch/>
          </p:blipFill>
          <p:spPr>
            <a:xfrm>
              <a:off x="5340865" y="-2621972"/>
              <a:ext cx="4747846" cy="8991600"/>
            </a:xfrm>
            <a:prstGeom prst="rect">
              <a:avLst/>
            </a:prstGeom>
          </p:spPr>
        </p:pic>
        <p:pic>
          <p:nvPicPr>
            <p:cNvPr id="28" name="搜尋詳細2">
              <a:extLst>
                <a:ext uri="{FF2B5EF4-FFF2-40B4-BE49-F238E27FC236}">
                  <a16:creationId xmlns:a16="http://schemas.microsoft.com/office/drawing/2014/main" id="{2DE7444D-DB7C-4957-A862-88E92DCED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3" b="36050"/>
            <a:stretch/>
          </p:blipFill>
          <p:spPr>
            <a:xfrm>
              <a:off x="5340865" y="6362700"/>
              <a:ext cx="4747846" cy="5323154"/>
            </a:xfrm>
            <a:prstGeom prst="rect">
              <a:avLst/>
            </a:prstGeom>
          </p:spPr>
        </p:pic>
        <p:pic>
          <p:nvPicPr>
            <p:cNvPr id="35" name="搜尋詳細3">
              <a:extLst>
                <a:ext uri="{FF2B5EF4-FFF2-40B4-BE49-F238E27FC236}">
                  <a16:creationId xmlns:a16="http://schemas.microsoft.com/office/drawing/2014/main" id="{FE5184BE-2513-4E96-B43C-633E931CF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2"/>
            <a:stretch/>
          </p:blipFill>
          <p:spPr>
            <a:xfrm>
              <a:off x="5340865" y="11685854"/>
              <a:ext cx="4747846" cy="5150428"/>
            </a:xfrm>
            <a:prstGeom prst="rect">
              <a:avLst/>
            </a:prstGeom>
          </p:spPr>
        </p:pic>
      </p:grpSp>
      <p:pic>
        <p:nvPicPr>
          <p:cNvPr id="41" name="搜尋結果">
            <a:extLst>
              <a:ext uri="{FF2B5EF4-FFF2-40B4-BE49-F238E27FC236}">
                <a16:creationId xmlns:a16="http://schemas.microsoft.com/office/drawing/2014/main" id="{528CA48A-F14C-4E9D-A014-6AEFCBAC3E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13" y="2481459"/>
            <a:ext cx="3100752" cy="671829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A08ADCF-539D-43AF-A3A4-1A0DE75BAC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0468" y="2529470"/>
            <a:ext cx="3100754" cy="2409107"/>
          </a:xfrm>
          <a:prstGeom prst="rect">
            <a:avLst/>
          </a:prstGeom>
        </p:spPr>
      </p:pic>
      <p:pic>
        <p:nvPicPr>
          <p:cNvPr id="4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7FCA0F67-8697-41E8-8AAE-976256F2A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591" y="7727358"/>
            <a:ext cx="1066799" cy="1066799"/>
          </a:xfrm>
          <a:prstGeom prst="rect">
            <a:avLst/>
          </a:prstGeom>
        </p:spPr>
      </p:pic>
      <p:pic>
        <p:nvPicPr>
          <p:cNvPr id="44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F7408668-5F70-4978-89B1-B09A16EB0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6765" y="3943343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EC40CEEC-6C57-45FF-9F99-7F8ED9C2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162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FFFBC6F3-4AF9-4A5D-A06E-D72ACF8DECB3}"/>
              </a:ext>
            </a:extLst>
          </p:cNvPr>
          <p:cNvGrpSpPr/>
          <p:nvPr/>
        </p:nvGrpSpPr>
        <p:grpSpPr>
          <a:xfrm>
            <a:off x="1524000" y="2247900"/>
            <a:ext cx="3200400" cy="6934200"/>
            <a:chOff x="1524000" y="2247900"/>
            <a:chExt cx="3200400" cy="6934200"/>
          </a:xfrm>
        </p:grpSpPr>
        <p:pic>
          <p:nvPicPr>
            <p:cNvPr id="18" name="登入頁面">
              <a:extLst>
                <a:ext uri="{FF2B5EF4-FFF2-40B4-BE49-F238E27FC236}">
                  <a16:creationId xmlns:a16="http://schemas.microsoft.com/office/drawing/2014/main" id="{1E61677C-AB7E-4EF8-856B-189518E9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247900"/>
              <a:ext cx="3200400" cy="69342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8FBF2DC-F313-4952-AF43-D0586AD3E7CB}"/>
                </a:ext>
              </a:extLst>
            </p:cNvPr>
            <p:cNvSpPr/>
            <p:nvPr/>
          </p:nvSpPr>
          <p:spPr>
            <a:xfrm>
              <a:off x="2221820" y="7810500"/>
              <a:ext cx="82618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21" name="登入頁面">
            <a:extLst>
              <a:ext uri="{FF2B5EF4-FFF2-40B4-BE49-F238E27FC236}">
                <a16:creationId xmlns:a16="http://schemas.microsoft.com/office/drawing/2014/main" id="{D1FE6B78-BC2D-41C2-B785-3BA7BED62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2265947"/>
            <a:ext cx="3200400" cy="6934200"/>
          </a:xfrm>
          <a:prstGeom prst="rect">
            <a:avLst/>
          </a:prstGeom>
        </p:spPr>
      </p:pic>
      <p:sp>
        <p:nvSpPr>
          <p:cNvPr id="22" name="Freeform 4">
            <a:extLst>
              <a:ext uri="{FF2B5EF4-FFF2-40B4-BE49-F238E27FC236}">
                <a16:creationId xmlns:a16="http://schemas.microsoft.com/office/drawing/2014/main" id="{1AD7BFAA-F77C-4AAA-AA04-CAEB47585099}"/>
              </a:ext>
            </a:extLst>
          </p:cNvPr>
          <p:cNvSpPr/>
          <p:nvPr/>
        </p:nvSpPr>
        <p:spPr>
          <a:xfrm>
            <a:off x="5031641" y="5714999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10975242" y="5714999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116615" y="831512"/>
            <a:ext cx="424347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登入註冊流程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6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F2AE80E5-F7EA-44A6-A78A-3FEA840DD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369" y="8039100"/>
            <a:ext cx="1066799" cy="1066799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D15BAAEC-3E8E-45B8-A6C2-554788FA7D40}"/>
              </a:ext>
            </a:extLst>
          </p:cNvPr>
          <p:cNvGrpSpPr/>
          <p:nvPr/>
        </p:nvGrpSpPr>
        <p:grpSpPr>
          <a:xfrm>
            <a:off x="7524751" y="1627915"/>
            <a:ext cx="3200400" cy="7572232"/>
            <a:chOff x="7467600" y="2249905"/>
            <a:chExt cx="3200400" cy="7572232"/>
          </a:xfrm>
        </p:grpSpPr>
        <p:pic>
          <p:nvPicPr>
            <p:cNvPr id="19" name="註冊頁面">
              <a:extLst>
                <a:ext uri="{FF2B5EF4-FFF2-40B4-BE49-F238E27FC236}">
                  <a16:creationId xmlns:a16="http://schemas.microsoft.com/office/drawing/2014/main" id="{17BD5C96-1521-4F10-9623-657248A1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2249905"/>
              <a:ext cx="3200400" cy="6934199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3EB68EA-6EF1-4562-A626-B5182BD06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78"/>
            <a:stretch/>
          </p:blipFill>
          <p:spPr>
            <a:xfrm>
              <a:off x="7467600" y="7934527"/>
              <a:ext cx="3200400" cy="1887610"/>
            </a:xfrm>
            <a:prstGeom prst="rect">
              <a:avLst/>
            </a:prstGeom>
          </p:spPr>
        </p:pic>
      </p:grpSp>
      <p:pic>
        <p:nvPicPr>
          <p:cNvPr id="28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64F1FB3D-A2E2-4011-B344-A1102C985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8386317"/>
            <a:ext cx="1066799" cy="1066799"/>
          </a:xfrm>
          <a:prstGeom prst="rect">
            <a:avLst/>
          </a:prstGeom>
        </p:spPr>
      </p:pic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F8CFE9BC-4E10-41F8-844B-19AE566E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493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2" name="Freeform 4">
            <a:extLst>
              <a:ext uri="{FF2B5EF4-FFF2-40B4-BE49-F238E27FC236}">
                <a16:creationId xmlns:a16="http://schemas.microsoft.com/office/drawing/2014/main" id="{1AD7BFAA-F77C-4AAA-AA04-CAEB47585099}"/>
              </a:ext>
            </a:extLst>
          </p:cNvPr>
          <p:cNvSpPr/>
          <p:nvPr/>
        </p:nvSpPr>
        <p:spPr>
          <a:xfrm>
            <a:off x="5317361" y="5684797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10606379" y="5684797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428629" y="928579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7" name="刊登物件-尚未刊登">
            <a:extLst>
              <a:ext uri="{FF2B5EF4-FFF2-40B4-BE49-F238E27FC236}">
                <a16:creationId xmlns:a16="http://schemas.microsoft.com/office/drawing/2014/main" id="{3C338144-4F76-4066-B87E-F9FE81B11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45" y="2408322"/>
            <a:ext cx="3304605" cy="7159978"/>
          </a:xfrm>
          <a:prstGeom prst="rect">
            <a:avLst/>
          </a:prstGeom>
        </p:spPr>
      </p:pic>
      <p:pic>
        <p:nvPicPr>
          <p:cNvPr id="3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C7B6F1C2-A253-401B-A21E-2361C5D9F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913" y="3393038"/>
            <a:ext cx="1066799" cy="1066799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E71D34C-2E6C-44EF-B67A-95D6B403D0C8}"/>
              </a:ext>
            </a:extLst>
          </p:cNvPr>
          <p:cNvGrpSpPr/>
          <p:nvPr/>
        </p:nvGrpSpPr>
        <p:grpSpPr>
          <a:xfrm>
            <a:off x="7950865" y="930584"/>
            <a:ext cx="2386269" cy="9268325"/>
            <a:chOff x="7950865" y="930584"/>
            <a:chExt cx="2386269" cy="926832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DF1E7C9-9289-4814-82F1-B05E0738D39B}"/>
                </a:ext>
              </a:extLst>
            </p:cNvPr>
            <p:cNvGrpSpPr/>
            <p:nvPr/>
          </p:nvGrpSpPr>
          <p:grpSpPr>
            <a:xfrm>
              <a:off x="7950865" y="930584"/>
              <a:ext cx="2386269" cy="9268325"/>
              <a:chOff x="2218628" y="218591"/>
              <a:chExt cx="2386269" cy="9268325"/>
            </a:xfrm>
          </p:grpSpPr>
          <p:pic>
            <p:nvPicPr>
              <p:cNvPr id="24" name="刊登流程1">
                <a:extLst>
                  <a:ext uri="{FF2B5EF4-FFF2-40B4-BE49-F238E27FC236}">
                    <a16:creationId xmlns:a16="http://schemas.microsoft.com/office/drawing/2014/main" id="{E8DDBFBF-9A0B-45CD-B15F-08F3E7CC5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246" y="218591"/>
                <a:ext cx="2273034" cy="4924909"/>
              </a:xfrm>
              <a:prstGeom prst="rect">
                <a:avLst/>
              </a:prstGeom>
            </p:spPr>
          </p:pic>
          <p:pic>
            <p:nvPicPr>
              <p:cNvPr id="26" name="刊登流程2">
                <a:extLst>
                  <a:ext uri="{FF2B5EF4-FFF2-40B4-BE49-F238E27FC236}">
                    <a16:creationId xmlns:a16="http://schemas.microsoft.com/office/drawing/2014/main" id="{6F054599-21A3-47D8-9884-A069F419A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91"/>
              <a:stretch/>
            </p:blipFill>
            <p:spPr>
              <a:xfrm>
                <a:off x="2218628" y="4972804"/>
                <a:ext cx="2386269" cy="4514112"/>
              </a:xfrm>
              <a:prstGeom prst="rect">
                <a:avLst/>
              </a:prstGeom>
            </p:spPr>
          </p:pic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7E4FDE-8E91-469B-9A50-375FDF985456}"/>
                </a:ext>
              </a:extLst>
            </p:cNvPr>
            <p:cNvSpPr/>
            <p:nvPr/>
          </p:nvSpPr>
          <p:spPr>
            <a:xfrm>
              <a:off x="8659296" y="9486916"/>
              <a:ext cx="941904" cy="4571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9ECDBCC4-906C-41FC-BE90-87E2B561D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9182108"/>
            <a:ext cx="1066799" cy="106679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27C979B-E678-480C-BF12-77185CE4F3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216" y="2408322"/>
            <a:ext cx="3304605" cy="7159978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7834DBB-409B-43FA-99C6-9E7C56E8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659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4571537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428629" y="928579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訂閱流程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1" name="訂閱物件-尚未訂閱">
            <a:extLst>
              <a:ext uri="{FF2B5EF4-FFF2-40B4-BE49-F238E27FC236}">
                <a16:creationId xmlns:a16="http://schemas.microsoft.com/office/drawing/2014/main" id="{F63466AC-1DEC-4932-B275-100A77D41F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14" y="2855492"/>
            <a:ext cx="2830869" cy="6133551"/>
          </a:xfrm>
          <a:prstGeom prst="rect">
            <a:avLst/>
          </a:prstGeom>
        </p:spPr>
      </p:pic>
      <p:pic>
        <p:nvPicPr>
          <p:cNvPr id="29" name="訂閱物件-設定訂閱條件">
            <a:extLst>
              <a:ext uri="{FF2B5EF4-FFF2-40B4-BE49-F238E27FC236}">
                <a16:creationId xmlns:a16="http://schemas.microsoft.com/office/drawing/2014/main" id="{7FD8EEB0-7210-4450-AC05-E3D34ADA35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58" y="2857498"/>
            <a:ext cx="2830869" cy="6133550"/>
          </a:xfrm>
          <a:prstGeom prst="rect">
            <a:avLst/>
          </a:prstGeom>
        </p:spPr>
      </p:pic>
      <p:pic>
        <p:nvPicPr>
          <p:cNvPr id="31" name="訂閱物件-新增條件後">
            <a:extLst>
              <a:ext uri="{FF2B5EF4-FFF2-40B4-BE49-F238E27FC236}">
                <a16:creationId xmlns:a16="http://schemas.microsoft.com/office/drawing/2014/main" id="{E42AE595-EEE7-49FD-8DF2-F8F3304725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48" y="2857498"/>
            <a:ext cx="2830869" cy="6133551"/>
          </a:xfrm>
          <a:prstGeom prst="rect">
            <a:avLst/>
          </a:prstGeom>
        </p:spPr>
      </p:pic>
      <p:pic>
        <p:nvPicPr>
          <p:cNvPr id="32" name="訂閱物件-點擊條件內容">
            <a:extLst>
              <a:ext uri="{FF2B5EF4-FFF2-40B4-BE49-F238E27FC236}">
                <a16:creationId xmlns:a16="http://schemas.microsoft.com/office/drawing/2014/main" id="{5C11803B-26EA-443A-B4F7-2A12488E7C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17" y="2855492"/>
            <a:ext cx="2830869" cy="6133551"/>
          </a:xfrm>
          <a:prstGeom prst="rect">
            <a:avLst/>
          </a:prstGeom>
        </p:spPr>
      </p:pic>
      <p:pic>
        <p:nvPicPr>
          <p:cNvPr id="3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0AFC582E-98F9-4EA5-9D70-BD6EB67DB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4291" y="3650915"/>
            <a:ext cx="1066799" cy="1066799"/>
          </a:xfrm>
          <a:prstGeom prst="rect">
            <a:avLst/>
          </a:prstGeom>
        </p:spPr>
      </p:pic>
      <p:sp>
        <p:nvSpPr>
          <p:cNvPr id="36" name="Freeform 4">
            <a:extLst>
              <a:ext uri="{FF2B5EF4-FFF2-40B4-BE49-F238E27FC236}">
                <a16:creationId xmlns:a16="http://schemas.microsoft.com/office/drawing/2014/main" id="{1D5E15CD-540A-4217-AAC0-C24B2DE853AE}"/>
              </a:ext>
            </a:extLst>
          </p:cNvPr>
          <p:cNvSpPr/>
          <p:nvPr/>
        </p:nvSpPr>
        <p:spPr>
          <a:xfrm>
            <a:off x="8687953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534CC20D-44F7-4EF5-97BC-6BB8F65F31F4}"/>
              </a:ext>
            </a:extLst>
          </p:cNvPr>
          <p:cNvSpPr/>
          <p:nvPr/>
        </p:nvSpPr>
        <p:spPr>
          <a:xfrm>
            <a:off x="12623650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8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2FB80BF1-DB60-450A-B84C-201580097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592" y="6896100"/>
            <a:ext cx="1066799" cy="1066799"/>
          </a:xfrm>
          <a:prstGeom prst="rect">
            <a:avLst/>
          </a:prstGeom>
        </p:spPr>
      </p:pic>
      <p:pic>
        <p:nvPicPr>
          <p:cNvPr id="39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5E410C5D-920F-4225-B1B3-629D6F667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7885" y="4434781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3210B081-AC61-4C16-9114-04EC7533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27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8559663" y="5747224"/>
            <a:ext cx="1141284" cy="588247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279065" y="841497"/>
            <a:ext cx="58753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個人頁面</a:t>
            </a:r>
            <a:r>
              <a:rPr lang="en-US" altLang="zh-TW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-</a:t>
            </a:r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資料相關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30" name="個人頁面">
            <a:extLst>
              <a:ext uri="{FF2B5EF4-FFF2-40B4-BE49-F238E27FC236}">
                <a16:creationId xmlns:a16="http://schemas.microsoft.com/office/drawing/2014/main" id="{0F17859D-44F1-4E86-BA27-6BE3F8F95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5" y="2244300"/>
            <a:ext cx="3312033" cy="7176071"/>
          </a:xfrm>
          <a:prstGeom prst="rect">
            <a:avLst/>
          </a:prstGeom>
        </p:spPr>
      </p:pic>
      <p:pic>
        <p:nvPicPr>
          <p:cNvPr id="35" name="個人頁面-修改個人資料">
            <a:extLst>
              <a:ext uri="{FF2B5EF4-FFF2-40B4-BE49-F238E27FC236}">
                <a16:creationId xmlns:a16="http://schemas.microsoft.com/office/drawing/2014/main" id="{0E801ED5-6857-4142-BC37-E297D75A6A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61" y="2310846"/>
            <a:ext cx="3312033" cy="7176072"/>
          </a:xfrm>
          <a:prstGeom prst="rect">
            <a:avLst/>
          </a:prstGeom>
        </p:spPr>
      </p:pic>
      <p:pic>
        <p:nvPicPr>
          <p:cNvPr id="40" name="個人頁面-修改密碼">
            <a:extLst>
              <a:ext uri="{FF2B5EF4-FFF2-40B4-BE49-F238E27FC236}">
                <a16:creationId xmlns:a16="http://schemas.microsoft.com/office/drawing/2014/main" id="{9C7E5F5C-2076-49FB-9FB0-73FB39EEF8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2310848"/>
            <a:ext cx="3312032" cy="7176068"/>
          </a:xfrm>
          <a:prstGeom prst="rect">
            <a:avLst/>
          </a:prstGeom>
        </p:spPr>
      </p:pic>
      <p:pic>
        <p:nvPicPr>
          <p:cNvPr id="4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EB4C5E80-B63A-4D74-8B58-9B58370B6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394" y="5298935"/>
            <a:ext cx="1066799" cy="1066799"/>
          </a:xfrm>
          <a:prstGeom prst="rect">
            <a:avLst/>
          </a:prstGeom>
        </p:spPr>
      </p:pic>
      <p:pic>
        <p:nvPicPr>
          <p:cNvPr id="42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6EB641C8-727E-43F3-99D9-06C124C47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0117" y="5802070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F3DBF8F-658E-43B2-87D7-0E211DE1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804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8229600" y="5676904"/>
            <a:ext cx="1359960" cy="610669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279063" y="841497"/>
            <a:ext cx="58753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個人頁面</a:t>
            </a:r>
            <a:r>
              <a:rPr lang="en-US" altLang="zh-TW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-</a:t>
            </a:r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功能相關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30" name="個人頁面">
            <a:extLst>
              <a:ext uri="{FF2B5EF4-FFF2-40B4-BE49-F238E27FC236}">
                <a16:creationId xmlns:a16="http://schemas.microsoft.com/office/drawing/2014/main" id="{0F17859D-44F1-4E86-BA27-6BE3F8F95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32" y="2529313"/>
            <a:ext cx="3189463" cy="6910503"/>
          </a:xfrm>
          <a:prstGeom prst="rect">
            <a:avLst/>
          </a:prstGeom>
        </p:spPr>
      </p:pic>
      <p:pic>
        <p:nvPicPr>
          <p:cNvPr id="19" name="個人頁面-我的收藏">
            <a:extLst>
              <a:ext uri="{FF2B5EF4-FFF2-40B4-BE49-F238E27FC236}">
                <a16:creationId xmlns:a16="http://schemas.microsoft.com/office/drawing/2014/main" id="{1EC82D1A-DA78-47B2-B81A-8CFCED3E9E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529313"/>
            <a:ext cx="3189456" cy="6910489"/>
          </a:xfrm>
          <a:prstGeom prst="rect">
            <a:avLst/>
          </a:prstGeom>
        </p:spPr>
      </p:pic>
      <p:pic>
        <p:nvPicPr>
          <p:cNvPr id="2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171D4C72-E15E-4EDF-8D1D-E3FCAD9BF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3711" y="6669001"/>
            <a:ext cx="1066799" cy="1066799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2F6957C1-D6F9-4786-9AE0-818A240532F1}"/>
              </a:ext>
            </a:extLst>
          </p:cNvPr>
          <p:cNvGrpSpPr/>
          <p:nvPr/>
        </p:nvGrpSpPr>
        <p:grpSpPr>
          <a:xfrm>
            <a:off x="9866154" y="2527000"/>
            <a:ext cx="3662681" cy="6910475"/>
            <a:chOff x="13381416" y="2527000"/>
            <a:chExt cx="3662681" cy="691047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062A565-7274-4054-8D2F-121B755CE2CE}"/>
                </a:ext>
              </a:extLst>
            </p:cNvPr>
            <p:cNvGrpSpPr/>
            <p:nvPr/>
          </p:nvGrpSpPr>
          <p:grpSpPr>
            <a:xfrm>
              <a:off x="13381416" y="2527000"/>
              <a:ext cx="3662681" cy="6910475"/>
              <a:chOff x="13379476" y="2531340"/>
              <a:chExt cx="3662681" cy="6910475"/>
            </a:xfrm>
          </p:grpSpPr>
          <p:pic>
            <p:nvPicPr>
              <p:cNvPr id="22" name="個人頁面-我的收藏">
                <a:extLst>
                  <a:ext uri="{FF2B5EF4-FFF2-40B4-BE49-F238E27FC236}">
                    <a16:creationId xmlns:a16="http://schemas.microsoft.com/office/drawing/2014/main" id="{B10AF771-E1EE-4422-8DAD-63248A79D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79476" y="2531340"/>
                <a:ext cx="3662681" cy="6910475"/>
              </a:xfrm>
              <a:prstGeom prst="rect">
                <a:avLst/>
              </a:prstGeom>
            </p:spPr>
          </p:pic>
          <p:sp>
            <p:nvSpPr>
              <p:cNvPr id="27" name="心形 26">
                <a:extLst>
                  <a:ext uri="{FF2B5EF4-FFF2-40B4-BE49-F238E27FC236}">
                    <a16:creationId xmlns:a16="http://schemas.microsoft.com/office/drawing/2014/main" id="{4ABB1FFE-CF28-484F-AA50-203ED241648A}"/>
                  </a:ext>
                </a:extLst>
              </p:cNvPr>
              <p:cNvSpPr/>
              <p:nvPr/>
            </p:nvSpPr>
            <p:spPr>
              <a:xfrm>
                <a:off x="14544675" y="4819650"/>
                <a:ext cx="161925" cy="133350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CBFA1A-B3D3-4E64-9029-5720CD514FF4}"/>
                </a:ext>
              </a:extLst>
            </p:cNvPr>
            <p:cNvSpPr/>
            <p:nvPr/>
          </p:nvSpPr>
          <p:spPr>
            <a:xfrm>
              <a:off x="14478000" y="3009900"/>
              <a:ext cx="1600200" cy="304800"/>
            </a:xfrm>
            <a:prstGeom prst="rect">
              <a:avLst/>
            </a:prstGeom>
            <a:solidFill>
              <a:srgbClr val="ECD8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我的瀏覽紀錄</a:t>
              </a:r>
            </a:p>
          </p:txBody>
        </p:sp>
      </p:grpSp>
      <p:pic>
        <p:nvPicPr>
          <p:cNvPr id="29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CF3FD69A-91F4-4239-95F5-237EBAB44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691" y="7224287"/>
            <a:ext cx="1066799" cy="10667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55251BF-358F-4DD1-B48E-0486DE31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940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084047" y="5143500"/>
            <a:ext cx="4083450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資料庫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報告人：郭育廷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6361926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6090024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09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3295778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3388560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資料庫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47143" y="2013728"/>
            <a:ext cx="2478035" cy="252791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0B41BF5F-4F14-455F-A93E-0D62EE7FD3C5}"/>
              </a:ext>
            </a:extLst>
          </p:cNvPr>
          <p:cNvSpPr/>
          <p:nvPr/>
        </p:nvSpPr>
        <p:spPr>
          <a:xfrm>
            <a:off x="8458200" y="3388560"/>
            <a:ext cx="2693352" cy="2744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553BE478-3F00-4E3B-904F-4DCE2FD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7477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44FF0E61-BDE7-4580-9141-87F4086B9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171765"/>
              </p:ext>
            </p:extLst>
          </p:nvPr>
        </p:nvGraphicFramePr>
        <p:xfrm>
          <a:off x="2768767" y="58805"/>
          <a:ext cx="134874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7A315D22-2FAB-4540-8352-4D6ACD1B4080}"/>
              </a:ext>
            </a:extLst>
          </p:cNvPr>
          <p:cNvSpPr txBox="1"/>
          <p:nvPr/>
        </p:nvSpPr>
        <p:spPr>
          <a:xfrm>
            <a:off x="584205" y="266700"/>
            <a:ext cx="2308324" cy="96526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租屋痛苦指數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2FC2CA-B9C7-4710-B73F-A14A212B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46377" y="266700"/>
            <a:ext cx="3016133" cy="30768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748877B-1070-4B8C-B58F-DFA1604AC779}"/>
              </a:ext>
            </a:extLst>
          </p:cNvPr>
          <p:cNvSpPr/>
          <p:nvPr/>
        </p:nvSpPr>
        <p:spPr>
          <a:xfrm>
            <a:off x="5257800" y="1257300"/>
            <a:ext cx="685800" cy="228600"/>
          </a:xfrm>
          <a:prstGeom prst="rect">
            <a:avLst/>
          </a:prstGeom>
          <a:solidFill>
            <a:srgbClr val="F4A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D26538-30E8-4D49-ADCE-73D56F3BEA8B}"/>
              </a:ext>
            </a:extLst>
          </p:cNvPr>
          <p:cNvSpPr txBox="1"/>
          <p:nvPr/>
        </p:nvSpPr>
        <p:spPr>
          <a:xfrm>
            <a:off x="6741816" y="912623"/>
            <a:ext cx="3397084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rgbClr val="F4A3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排名第    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D8F7AA-E849-4FA7-A713-A2E79600D74E}"/>
              </a:ext>
            </a:extLst>
          </p:cNvPr>
          <p:cNvSpPr txBox="1"/>
          <p:nvPr/>
        </p:nvSpPr>
        <p:spPr>
          <a:xfrm>
            <a:off x="8465160" y="801350"/>
            <a:ext cx="1011815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8800" dirty="0">
                <a:solidFill>
                  <a:srgbClr val="F4A3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19</a:t>
            </a:r>
            <a:endParaRPr lang="zh-TW" altLang="en-US" sz="8800" dirty="0">
              <a:solidFill>
                <a:srgbClr val="F4A3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C7C36FD-A803-4536-A617-1391FB198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40F972-8E8E-495B-915F-CE97B5201F37}"/>
              </a:ext>
            </a:extLst>
          </p:cNvPr>
          <p:cNvSpPr txBox="1"/>
          <p:nvPr/>
        </p:nvSpPr>
        <p:spPr>
          <a:xfrm>
            <a:off x="8101469" y="2933700"/>
            <a:ext cx="5176417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rgbClr val="FF000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全球約有            個城市</a:t>
            </a:r>
            <a:endParaRPr lang="en-US" altLang="zh-TW" sz="4400" dirty="0">
              <a:solidFill>
                <a:srgbClr val="FF0000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r>
              <a:rPr lang="zh-TW" altLang="en-US" sz="4400" dirty="0">
                <a:solidFill>
                  <a:srgbClr val="FF000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*指數越大租房負擔越大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4551FE-FA38-4474-BE01-1AE531018EA2}"/>
              </a:ext>
            </a:extLst>
          </p:cNvPr>
          <p:cNvSpPr txBox="1"/>
          <p:nvPr/>
        </p:nvSpPr>
        <p:spPr>
          <a:xfrm>
            <a:off x="9879334" y="2718893"/>
            <a:ext cx="203453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solidFill>
                  <a:srgbClr val="FF0000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13000</a:t>
            </a:r>
            <a:endParaRPr lang="zh-TW" altLang="en-US" sz="7200" dirty="0">
              <a:solidFill>
                <a:srgbClr val="FF0000"/>
              </a:solidFill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2DD400-9D97-4C91-8E3F-438239E9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860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"/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"/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"/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00"/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00"/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00"/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00"/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00"/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9" grpId="0" animBg="1"/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05BD983-3C86-48D8-9ADC-54016C758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459" y="2742004"/>
            <a:ext cx="10795174" cy="750689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4C32B61-7242-450B-BA2A-B98CD6B524FC}"/>
              </a:ext>
            </a:extLst>
          </p:cNvPr>
          <p:cNvGrpSpPr/>
          <p:nvPr/>
        </p:nvGrpSpPr>
        <p:grpSpPr>
          <a:xfrm>
            <a:off x="2362200" y="1006250"/>
            <a:ext cx="7359346" cy="1104458"/>
            <a:chOff x="10058406" y="1870034"/>
            <a:chExt cx="7359346" cy="1104458"/>
          </a:xfrm>
        </p:grpSpPr>
        <p:grpSp>
          <p:nvGrpSpPr>
            <p:cNvPr id="9" name="Group 9"/>
            <p:cNvGrpSpPr/>
            <p:nvPr/>
          </p:nvGrpSpPr>
          <p:grpSpPr>
            <a:xfrm>
              <a:off x="10058406" y="1870034"/>
              <a:ext cx="7359346" cy="1104458"/>
              <a:chOff x="0" y="0"/>
              <a:chExt cx="812800" cy="4983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4983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9838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98384"/>
                    </a:lnTo>
                    <a:lnTo>
                      <a:pt x="0" y="498384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546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2E08379-DAEE-49EF-BA17-B511B7E359E4}"/>
                </a:ext>
              </a:extLst>
            </p:cNvPr>
            <p:cNvSpPr/>
            <p:nvPr/>
          </p:nvSpPr>
          <p:spPr>
            <a:xfrm>
              <a:off x="10271244" y="2040836"/>
              <a:ext cx="71465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400" dirty="0">
                  <a:solidFill>
                    <a:srgbClr val="E8E5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軟正黑體" panose="020B0604030504040204" pitchFamily="34" charset="-120"/>
                </a:rPr>
                <a:t>ER-model(housedetail)</a:t>
              </a: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FF6051EC-FD4C-46F9-A9FC-A85F2961C7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569178-929D-416C-9DAC-99F40FDDE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301C36-4211-4952-8F59-49C8A36DA4FD}"/>
              </a:ext>
            </a:extLst>
          </p:cNvPr>
          <p:cNvSpPr txBox="1"/>
          <p:nvPr/>
        </p:nvSpPr>
        <p:spPr>
          <a:xfrm>
            <a:off x="7663877" y="2106655"/>
            <a:ext cx="326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房屋詳細資料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50015-AF0A-4787-9119-5ECD5571BF28}"/>
              </a:ext>
            </a:extLst>
          </p:cNvPr>
          <p:cNvSpPr txBox="1"/>
          <p:nvPr/>
        </p:nvSpPr>
        <p:spPr>
          <a:xfrm>
            <a:off x="11930606" y="2187148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刊登者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0D6DBF-A033-4CE0-B84E-0EE45338D5E0}"/>
              </a:ext>
            </a:extLst>
          </p:cNvPr>
          <p:cNvSpPr txBox="1"/>
          <p:nvPr/>
        </p:nvSpPr>
        <p:spPr>
          <a:xfrm>
            <a:off x="12496800" y="6033787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設備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5FBE4-2FBC-4362-B716-05A714CBE2D2}"/>
              </a:ext>
            </a:extLst>
          </p:cNvPr>
          <p:cNvSpPr txBox="1"/>
          <p:nvPr/>
        </p:nvSpPr>
        <p:spPr>
          <a:xfrm>
            <a:off x="2299621" y="3609996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地址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1D03B4-566B-4CD0-8A1B-AD940D5B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74176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773AC80-30D7-4598-9B9D-3935CCD5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12" y="2716767"/>
            <a:ext cx="9718450" cy="728883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71517967-D3D4-46C9-8A9B-357B68002342}"/>
              </a:ext>
            </a:extLst>
          </p:cNvPr>
          <p:cNvGrpSpPr/>
          <p:nvPr/>
        </p:nvGrpSpPr>
        <p:grpSpPr>
          <a:xfrm>
            <a:off x="2366211" y="1013160"/>
            <a:ext cx="6934200" cy="1104458"/>
            <a:chOff x="5729253" y="1039831"/>
            <a:chExt cx="6934200" cy="110445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08B5651-D55C-4353-9275-896D8F0CAD29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63F2E56-A550-4F3A-AFCB-D957E557C73C}"/>
                </a:ext>
              </a:extLst>
            </p:cNvPr>
            <p:cNvSpPr/>
            <p:nvPr/>
          </p:nvSpPr>
          <p:spPr>
            <a:xfrm>
              <a:off x="6172128" y="1209314"/>
              <a:ext cx="60484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400" dirty="0">
                  <a:solidFill>
                    <a:srgbClr val="E8E5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軟正黑體" panose="020B0604030504040204" pitchFamily="34" charset="-120"/>
                </a:rPr>
                <a:t>ER-model(member)</a:t>
              </a: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FB02EAD5-9CAF-44F1-A75F-73C62C887A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33EF8AC-E3DB-4EEB-8800-33CA77E6A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790117C-B559-41D7-94D3-BFBD4DD514D3}"/>
              </a:ext>
            </a:extLst>
          </p:cNvPr>
          <p:cNvSpPr txBox="1"/>
          <p:nvPr/>
        </p:nvSpPr>
        <p:spPr>
          <a:xfrm>
            <a:off x="10057137" y="1952084"/>
            <a:ext cx="321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會員資料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21A23FB-C45B-49B2-B043-464818DE59AE}"/>
              </a:ext>
            </a:extLst>
          </p:cNvPr>
          <p:cNvSpPr txBox="1"/>
          <p:nvPr/>
        </p:nvSpPr>
        <p:spPr>
          <a:xfrm>
            <a:off x="4571238" y="5161547"/>
            <a:ext cx="321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頭貼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64A84A-EEF8-490A-BE92-7B9B1DC0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465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>
            <a:extLst>
              <a:ext uri="{FF2B5EF4-FFF2-40B4-BE49-F238E27FC236}">
                <a16:creationId xmlns:a16="http://schemas.microsoft.com/office/drawing/2014/main" id="{AA00B219-5B26-4ABF-BB2B-BF0059BED513}"/>
              </a:ext>
            </a:extLst>
          </p:cNvPr>
          <p:cNvGrpSpPr/>
          <p:nvPr/>
        </p:nvGrpSpPr>
        <p:grpSpPr>
          <a:xfrm>
            <a:off x="11674507" y="5373110"/>
            <a:ext cx="4571992" cy="4111080"/>
            <a:chOff x="0" y="0"/>
            <a:chExt cx="1974982" cy="2297916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4FF2AC86-EB80-4253-93FC-2F094ACE9F13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84E0D8B9-6411-46CC-8C1F-C97BF0F77DC6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840FAD20-2BF2-4E3B-8910-E94626F1375E}"/>
              </a:ext>
            </a:extLst>
          </p:cNvPr>
          <p:cNvGrpSpPr/>
          <p:nvPr/>
        </p:nvGrpSpPr>
        <p:grpSpPr>
          <a:xfrm>
            <a:off x="6890088" y="3769195"/>
            <a:ext cx="4571992" cy="5714995"/>
            <a:chOff x="0" y="0"/>
            <a:chExt cx="1974982" cy="2297916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6FC1408F-7E7A-4172-8A9B-BEF99FBB61A4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D221F217-2524-4A03-9A98-74E5D1DE9D27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A19B0CAD-8639-4B91-8F18-8DB1B3BF2007}"/>
              </a:ext>
            </a:extLst>
          </p:cNvPr>
          <p:cNvGrpSpPr/>
          <p:nvPr/>
        </p:nvGrpSpPr>
        <p:grpSpPr>
          <a:xfrm>
            <a:off x="2105669" y="3772908"/>
            <a:ext cx="4571992" cy="5714995"/>
            <a:chOff x="0" y="0"/>
            <a:chExt cx="1974982" cy="2297916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9A77EFB3-709E-4D0F-9D17-AD68B6730ABC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F00BA39D-8ABA-4721-85DA-84D9A5ED5247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94DE876-C5E2-451F-8043-57C5E998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3" b="64087"/>
          <a:stretch/>
        </p:blipFill>
        <p:spPr>
          <a:xfrm>
            <a:off x="12000112" y="5924693"/>
            <a:ext cx="3920782" cy="300750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B98E97-DDC4-4652-9DF8-CCF2D44B05F3}"/>
              </a:ext>
            </a:extLst>
          </p:cNvPr>
          <p:cNvSpPr txBox="1"/>
          <p:nvPr/>
        </p:nvSpPr>
        <p:spPr>
          <a:xfrm>
            <a:off x="2848577" y="2584176"/>
            <a:ext cx="31391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地區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29AC3BC-859C-44E6-805F-D4D42F609F78}"/>
              </a:ext>
            </a:extLst>
          </p:cNvPr>
          <p:cNvSpPr txBox="1"/>
          <p:nvPr/>
        </p:nvSpPr>
        <p:spPr>
          <a:xfrm>
            <a:off x="7784304" y="2588796"/>
            <a:ext cx="266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房屋型態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1F475D-FDDA-4D30-83B8-5365CCC996D2}"/>
              </a:ext>
            </a:extLst>
          </p:cNvPr>
          <p:cNvSpPr txBox="1"/>
          <p:nvPr/>
        </p:nvSpPr>
        <p:spPr>
          <a:xfrm>
            <a:off x="13247808" y="4196951"/>
            <a:ext cx="1425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價格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1093406-AD69-4D29-989F-8F86066B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1" r="27156"/>
          <a:stretch/>
        </p:blipFill>
        <p:spPr>
          <a:xfrm>
            <a:off x="7221840" y="4248945"/>
            <a:ext cx="3908487" cy="46607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CE5EC1F-5E06-4147-9B7C-A13B22A3C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8" b="6371"/>
          <a:stretch/>
        </p:blipFill>
        <p:spPr>
          <a:xfrm>
            <a:off x="2618379" y="4271464"/>
            <a:ext cx="3599580" cy="46607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F752551-D656-461B-AD9A-C1B3A99579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85CFB7-608F-4A76-A659-6FA5BD7D929C}"/>
              </a:ext>
            </a:extLst>
          </p:cNvPr>
          <p:cNvGrpSpPr/>
          <p:nvPr/>
        </p:nvGrpSpPr>
        <p:grpSpPr>
          <a:xfrm>
            <a:off x="2366211" y="1013160"/>
            <a:ext cx="3790518" cy="1104458"/>
            <a:chOff x="5729253" y="1039831"/>
            <a:chExt cx="7377069" cy="1104458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0C2B6B32-142E-4637-BB15-B86919C10EDA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91CF5B-1CFA-449E-9F0D-6BE86E98CCE8}"/>
                </a:ext>
              </a:extLst>
            </p:cNvPr>
            <p:cNvSpPr/>
            <p:nvPr/>
          </p:nvSpPr>
          <p:spPr>
            <a:xfrm>
              <a:off x="6172126" y="1209314"/>
              <a:ext cx="693419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400" b="1" dirty="0">
                  <a:solidFill>
                    <a:srgbClr val="E8E5DA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data view</a:t>
              </a: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15D1BA61-F38B-4827-9567-3B854C2D1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EBA4F-550F-4710-A3AB-217C81A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03101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F752551-D656-461B-AD9A-C1B3A995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85CFB7-608F-4A76-A659-6FA5BD7D929C}"/>
              </a:ext>
            </a:extLst>
          </p:cNvPr>
          <p:cNvGrpSpPr/>
          <p:nvPr/>
        </p:nvGrpSpPr>
        <p:grpSpPr>
          <a:xfrm>
            <a:off x="2366211" y="970019"/>
            <a:ext cx="3994917" cy="1147599"/>
            <a:chOff x="5729253" y="996690"/>
            <a:chExt cx="7774868" cy="1147599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0C2B6B32-142E-4637-BB15-B86919C10EDA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91CF5B-1CFA-449E-9F0D-6BE86E98CCE8}"/>
                </a:ext>
              </a:extLst>
            </p:cNvPr>
            <p:cNvSpPr/>
            <p:nvPr/>
          </p:nvSpPr>
          <p:spPr>
            <a:xfrm>
              <a:off x="6569925" y="996690"/>
              <a:ext cx="693419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6600" b="1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未來規劃</a:t>
              </a: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15D1BA61-F38B-4827-9567-3B854C2D12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6333BF2-8D8D-4815-A11E-EC6CE5EF1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2222" b="23704"/>
          <a:stretch/>
        </p:blipFill>
        <p:spPr>
          <a:xfrm>
            <a:off x="7314933" y="972024"/>
            <a:ext cx="9106671" cy="897528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43EAA9-EDFB-42D9-A144-873EBD96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29988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15200" y="5143500"/>
            <a:ext cx="544067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未來展望</a:t>
            </a:r>
            <a:endParaRPr lang="zh-TW" altLang="en-US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報告人：郭育廷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55930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53211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10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1350991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98526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98526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7581803-6B4F-4FC8-AB86-1FF062B9440E}"/>
              </a:ext>
            </a:extLst>
          </p:cNvPr>
          <p:cNvGrpSpPr/>
          <p:nvPr/>
        </p:nvGrpSpPr>
        <p:grpSpPr>
          <a:xfrm>
            <a:off x="2177853" y="1496492"/>
            <a:ext cx="5461786" cy="7294015"/>
            <a:chOff x="9556356" y="0"/>
            <a:chExt cx="7702944" cy="10287000"/>
          </a:xfrm>
        </p:grpSpPr>
        <p:grpSp>
          <p:nvGrpSpPr>
            <p:cNvPr id="4" name="Group 4"/>
            <p:cNvGrpSpPr/>
            <p:nvPr/>
          </p:nvGrpSpPr>
          <p:grpSpPr>
            <a:xfrm>
              <a:off x="9556356" y="0"/>
              <a:ext cx="7702944" cy="10287000"/>
              <a:chOff x="0" y="0"/>
              <a:chExt cx="2028759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0498893" y="974271"/>
              <a:ext cx="5836920" cy="8338457"/>
              <a:chOff x="0" y="0"/>
              <a:chExt cx="4445000" cy="6350000"/>
            </a:xfrm>
            <a:solidFill>
              <a:schemeClr val="bg1"/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444445" y="2947825"/>
            <a:ext cx="7575740" cy="51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zh-TW" altLang="en-US" sz="80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系統目標與預期成果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8077200" y="762016"/>
            <a:ext cx="0" cy="874393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2661128" y="2710337"/>
            <a:ext cx="4495236" cy="43799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B41D658-17C4-4E9D-87CD-71AD95D0B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2F8CFB3-1A03-4783-90D6-33794A762074}"/>
              </a:ext>
            </a:extLst>
          </p:cNvPr>
          <p:cNvSpPr txBox="1"/>
          <p:nvPr/>
        </p:nvSpPr>
        <p:spPr>
          <a:xfrm>
            <a:off x="9444445" y="3848100"/>
            <a:ext cx="6300123" cy="7422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把規劃的功能跟介面完成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完善</a:t>
            </a:r>
            <a:r>
              <a:rPr lang="en-US" altLang="zh-TW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聊天機器人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完成重複房源比對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</a:t>
            </a:r>
            <a:r>
              <a:rPr lang="en-US" altLang="zh-TW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帶路，租屋不迷路」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TW" altLang="en-US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5084375-CD7D-4F8E-9E68-794D0ABB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2428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98526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98526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8077200" y="762016"/>
            <a:ext cx="0" cy="874393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2362126" y="2710335"/>
            <a:ext cx="4495236" cy="43799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B41D658-17C4-4E9D-87CD-71AD95D0B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AFB88FF-8CFF-4166-85A8-9D361E949DD1}"/>
              </a:ext>
            </a:extLst>
          </p:cNvPr>
          <p:cNvSpPr/>
          <p:nvPr/>
        </p:nvSpPr>
        <p:spPr>
          <a:xfrm>
            <a:off x="8410578" y="4305300"/>
            <a:ext cx="8534394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38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Thank You</a:t>
            </a:r>
            <a:endParaRPr lang="zh-TW" altLang="en-US" sz="138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4C8D58-1982-48A0-8006-6C5F173CA483}"/>
              </a:ext>
            </a:extLst>
          </p:cNvPr>
          <p:cNvSpPr/>
          <p:nvPr/>
        </p:nvSpPr>
        <p:spPr>
          <a:xfrm>
            <a:off x="2098526" y="1666907"/>
            <a:ext cx="49199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租中自有黃金屋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013C94-8347-499E-8FB8-C0397693E0FF}"/>
              </a:ext>
            </a:extLst>
          </p:cNvPr>
          <p:cNvSpPr/>
          <p:nvPr/>
        </p:nvSpPr>
        <p:spPr>
          <a:xfrm>
            <a:off x="1142288" y="7459310"/>
            <a:ext cx="693491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</a:t>
            </a:r>
            <a:r>
              <a:rPr lang="en-US" altLang="zh-TW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帶路，租屋不迷路」</a:t>
            </a:r>
            <a:endParaRPr lang="zh-TW" altLang="en-US" sz="6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F674E8-5284-4E74-BF6D-CC5E9D8A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83580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AD965F19-90B4-469D-A4C8-7306C570B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3942197"/>
              </p:ext>
            </p:extLst>
          </p:nvPr>
        </p:nvGraphicFramePr>
        <p:xfrm>
          <a:off x="4075834" y="1943100"/>
          <a:ext cx="13678766" cy="8061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reeform 8">
            <a:extLst>
              <a:ext uri="{FF2B5EF4-FFF2-40B4-BE49-F238E27FC236}">
                <a16:creationId xmlns:a16="http://schemas.microsoft.com/office/drawing/2014/main" id="{0BD0096C-0D78-4146-A0E0-560D706C7C80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F38FE1-21CE-4762-9864-465E39C65121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DB8CDCB-738C-48AD-AAC5-B301DDA5D673}"/>
              </a:ext>
            </a:extLst>
          </p:cNvPr>
          <p:cNvGrpSpPr/>
          <p:nvPr/>
        </p:nvGrpSpPr>
        <p:grpSpPr>
          <a:xfrm>
            <a:off x="6505572" y="941338"/>
            <a:ext cx="9144000" cy="2308324"/>
            <a:chOff x="7239000" y="1028700"/>
            <a:chExt cx="7924800" cy="2308324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737EBEEB-960F-4808-A981-DC98D2A9920D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20D5D6-2E89-4409-AD81-95A96D65A221}"/>
                </a:ext>
              </a:extLst>
            </p:cNvPr>
            <p:cNvSpPr/>
            <p:nvPr/>
          </p:nvSpPr>
          <p:spPr>
            <a:xfrm>
              <a:off x="7419972" y="1028700"/>
              <a:ext cx="774382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：是否有在外租屋的經驗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BF0936B-A94C-4ED4-BDA8-26ABEC5D75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3F107-2E61-4196-A3BD-CB2F2756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88224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0BD0096C-0D78-4146-A0E0-560D706C7C80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F38FE1-21CE-4762-9864-465E39C65121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>
            <a:defPPr>
              <a:defRPr lang="en-US"/>
            </a:defPPr>
            <a:lvl1pPr>
              <a:defRPr sz="138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問卷調查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55160966-988F-4E72-B373-49686C059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341965"/>
              </p:ext>
            </p:extLst>
          </p:nvPr>
        </p:nvGraphicFramePr>
        <p:xfrm>
          <a:off x="4419600" y="1333500"/>
          <a:ext cx="12649200" cy="871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2BF9624B-EBCA-4C7C-A819-DB397CB02613}"/>
              </a:ext>
            </a:extLst>
          </p:cNvPr>
          <p:cNvGrpSpPr/>
          <p:nvPr/>
        </p:nvGrpSpPr>
        <p:grpSpPr>
          <a:xfrm>
            <a:off x="7239000" y="1028700"/>
            <a:ext cx="7496172" cy="1219200"/>
            <a:chOff x="7239000" y="1028700"/>
            <a:chExt cx="7496172" cy="1219200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73C66CD-D8A8-4D59-BB88-89680CC6CC9E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DBEFD56-0359-4558-ADFD-834E94AB1B69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：目前租屋平台之缺點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37A9A1E-0B0F-457B-847B-27C7AD6EE9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0B59C6-0F7D-464B-BB5A-9E64457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4232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14926FEA-DC67-4C27-B12D-3B40DA6BF403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D8A43B-2BD2-416E-8B64-4F21BBE69CA9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241CECB-9631-4B4F-A519-E364385AB5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03" r="12300"/>
          <a:stretch/>
        </p:blipFill>
        <p:spPr>
          <a:xfrm rot="16200000">
            <a:off x="7185662" y="624943"/>
            <a:ext cx="6167988" cy="1096352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CC8EE8E-B4E7-4A0B-BC04-58F295D29D1B}"/>
              </a:ext>
            </a:extLst>
          </p:cNvPr>
          <p:cNvGrpSpPr/>
          <p:nvPr/>
        </p:nvGrpSpPr>
        <p:grpSpPr>
          <a:xfrm rot="15993120">
            <a:off x="9789599" y="4546712"/>
            <a:ext cx="960118" cy="8686078"/>
            <a:chOff x="8663940" y="2819761"/>
            <a:chExt cx="960118" cy="8686078"/>
          </a:xfrm>
        </p:grpSpPr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BF6BAA6A-A47E-4144-940D-80973F29603E}"/>
                </a:ext>
              </a:extLst>
            </p:cNvPr>
            <p:cNvSpPr/>
            <p:nvPr/>
          </p:nvSpPr>
          <p:spPr>
            <a:xfrm>
              <a:off x="8663940" y="2819761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FEAF362C-F0A2-4F8E-AE9E-735F87E0BC15}"/>
                </a:ext>
              </a:extLst>
            </p:cNvPr>
            <p:cNvSpPr/>
            <p:nvPr/>
          </p:nvSpPr>
          <p:spPr>
            <a:xfrm rot="10800000">
              <a:off x="8663940" y="6553562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C7F74D17-9CB7-4D88-9EE1-2772A76922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30" t="4862" r="22930" b="89368"/>
          <a:stretch/>
        </p:blipFill>
        <p:spPr>
          <a:xfrm>
            <a:off x="8669458" y="2324100"/>
            <a:ext cx="1981200" cy="171835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E7EA193-6993-467C-A411-8D22C2CB2F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33" t="4862" r="23126" b="89368"/>
          <a:stretch/>
        </p:blipFill>
        <p:spPr>
          <a:xfrm>
            <a:off x="9660058" y="2324100"/>
            <a:ext cx="1981200" cy="171835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F2AA25F-D3CE-4F85-8668-DDD9512E6181}"/>
              </a:ext>
            </a:extLst>
          </p:cNvPr>
          <p:cNvSpPr/>
          <p:nvPr/>
        </p:nvSpPr>
        <p:spPr>
          <a:xfrm>
            <a:off x="11138666" y="2072817"/>
            <a:ext cx="857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%</a:t>
            </a:r>
            <a:endParaRPr lang="zh-TW" altLang="en-US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E9BE315-E42E-4CF1-800E-86A37D4E43FE}"/>
              </a:ext>
            </a:extLst>
          </p:cNvPr>
          <p:cNvGrpSpPr/>
          <p:nvPr/>
        </p:nvGrpSpPr>
        <p:grpSpPr>
          <a:xfrm>
            <a:off x="5105400" y="1104900"/>
            <a:ext cx="10328515" cy="1219200"/>
            <a:chOff x="7239000" y="1028700"/>
            <a:chExt cx="7496172" cy="1219200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7DB5A336-132B-41D7-8FE1-04F3EDE56498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0B934F0-C4DA-46F5-8D1E-B806D765E54B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：是否有意願使用新的租屋平台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2E83660B-8C40-460B-AC33-5B47A25C9E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53E600-C671-4F78-A64E-397F759B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3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500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2973</TotalTime>
  <Words>1048</Words>
  <Application>Microsoft Office PowerPoint</Application>
  <PresentationFormat>自訂</PresentationFormat>
  <Paragraphs>392</Paragraphs>
  <Slides>66</Slides>
  <Notes>9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6" baseType="lpstr">
      <vt:lpstr>微軟正黑體</vt:lpstr>
      <vt:lpstr>漢儀新蒂蠟筆體</vt:lpstr>
      <vt:lpstr>漢儀新蒂手寫宋</vt:lpstr>
      <vt:lpstr>Wingdings</vt:lpstr>
      <vt:lpstr>Arial Black</vt:lpstr>
      <vt:lpstr>Be Vietnam Ultra-Bold</vt:lpstr>
      <vt:lpstr>Calibri</vt:lpstr>
      <vt:lpstr>新細明體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專題發表</dc:title>
  <dc:creator>user</dc:creator>
  <cp:lastModifiedBy>11046016_廖芸珮</cp:lastModifiedBy>
  <cp:revision>185</cp:revision>
  <dcterms:created xsi:type="dcterms:W3CDTF">2006-08-16T00:00:00Z</dcterms:created>
  <dcterms:modified xsi:type="dcterms:W3CDTF">2024-06-05T03:45:53Z</dcterms:modified>
  <dc:identifier>DAGF6tIJN2Y</dc:identifier>
</cp:coreProperties>
</file>